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5"/>
  </p:notes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Lst>
  <p:sldSz cx="14630400" cy="8229600"/>
  <p:notesSz cx="8229600" cy="14630400"/>
  <p:embeddedFontLst>
    <p:embeddedFont>
      <p:font typeface="Calibri" panose="020F0502020204030204" pitchFamily="34" charset="0"/>
      <p:regular r:id="rId26"/>
      <p:bold r:id="rId27"/>
      <p:italic r:id="rId28"/>
      <p:boldItalic r:id="rId29"/>
    </p:embeddedFont>
    <p:embeddedFont>
      <p:font typeface="Consolas" panose="020B0609020204030204" pitchFamily="49" charset="0"/>
      <p:regular r:id="rId30"/>
      <p:bold r:id="rId31"/>
      <p:italic r:id="rId32"/>
      <p:boldItalic r:id="rId33"/>
    </p:embeddedFont>
    <p:embeddedFont>
      <p:font typeface="Instrument Sans Medium" panose="020B0604020202020204" charset="0"/>
      <p:regular r:id="rId34"/>
    </p:embeddedFont>
    <p:embeddedFont>
      <p:font typeface="Instrument Sans Semi Bold"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5" d="100"/>
          <a:sy n="55" d="100"/>
        </p:scale>
        <p:origin x="652"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عبدالعزيز الشهري" userId="1dbaab73da8779e5" providerId="LiveId" clId="{8158B7FF-D872-4807-ADD5-6D079F1187F5}"/>
    <pc:docChg chg="custSel delSld modSld">
      <pc:chgData name="عبدالعزيز الشهري" userId="1dbaab73da8779e5" providerId="LiveId" clId="{8158B7FF-D872-4807-ADD5-6D079F1187F5}" dt="2025-03-01T19:51:59.218" v="1" actId="478"/>
      <pc:docMkLst>
        <pc:docMk/>
      </pc:docMkLst>
      <pc:sldChg chg="del">
        <pc:chgData name="عبدالعزيز الشهري" userId="1dbaab73da8779e5" providerId="LiveId" clId="{8158B7FF-D872-4807-ADD5-6D079F1187F5}" dt="2025-03-01T19:51:37.600" v="0" actId="47"/>
        <pc:sldMkLst>
          <pc:docMk/>
          <pc:sldMk cId="0" sldId="260"/>
        </pc:sldMkLst>
      </pc:sldChg>
      <pc:sldChg chg="delSp mod">
        <pc:chgData name="عبدالعزيز الشهري" userId="1dbaab73da8779e5" providerId="LiveId" clId="{8158B7FF-D872-4807-ADD5-6D079F1187F5}" dt="2025-03-01T19:51:59.218" v="1" actId="478"/>
        <pc:sldMkLst>
          <pc:docMk/>
          <pc:sldMk cId="0" sldId="278"/>
        </pc:sldMkLst>
        <pc:spChg chg="del">
          <ac:chgData name="عبدالعزيز الشهري" userId="1dbaab73da8779e5" providerId="LiveId" clId="{8158B7FF-D872-4807-ADD5-6D079F1187F5}" dt="2025-03-01T19:51:59.218" v="1" actId="478"/>
          <ac:spMkLst>
            <pc:docMk/>
            <pc:sldMk cId="0" sldId="278"/>
            <ac:spMk id="18"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6667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0.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1.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22.xml"/><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3.xml"/><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433507" y="243840"/>
            <a:ext cx="13763387" cy="7741920"/>
          </a:xfrm>
          <a:prstGeom prst="roundRect">
            <a:avLst>
              <a:gd name="adj" fmla="val 1985"/>
            </a:avLst>
          </a:prstGeom>
          <a:solidFill>
            <a:srgbClr val="2A2A2D">
              <a:alpha val="95000"/>
            </a:srgbClr>
          </a:solidFill>
          <a:ln w="7620">
            <a:solidFill>
              <a:srgbClr val="E6E6E6">
                <a:alpha val="25000"/>
              </a:srgbClr>
            </a:solidFill>
            <a:prstDash val="solid"/>
          </a:ln>
        </p:spPr>
      </p:sp>
      <p:sp>
        <p:nvSpPr>
          <p:cNvPr id="3" name="Text 1"/>
          <p:cNvSpPr/>
          <p:nvPr/>
        </p:nvSpPr>
        <p:spPr>
          <a:xfrm>
            <a:off x="1980486" y="1279684"/>
            <a:ext cx="10669310" cy="1333619"/>
          </a:xfrm>
          <a:prstGeom prst="rect">
            <a:avLst/>
          </a:prstGeom>
          <a:noFill/>
          <a:ln/>
        </p:spPr>
        <p:txBody>
          <a:bodyPr wrap="none" lIns="0" tIns="0" rIns="0" bIns="0" rtlCol="0" anchor="t"/>
          <a:lstStyle/>
          <a:p>
            <a:pPr marL="0" indent="0" algn="ctr">
              <a:lnSpc>
                <a:spcPts val="10500"/>
              </a:lnSpc>
              <a:buNone/>
            </a:pPr>
            <a:r>
              <a:rPr lang="en-US" sz="8400" b="1" dirty="0">
                <a:solidFill>
                  <a:srgbClr val="CBCCCE"/>
                </a:solidFill>
                <a:latin typeface="Instrument Sans Semi Bold" pitchFamily="34" charset="0"/>
                <a:ea typeface="Instrument Sans Semi Bold" pitchFamily="34" charset="-122"/>
                <a:cs typeface="Instrument Sans Semi Bold" pitchFamily="34" charset="-120"/>
              </a:rPr>
              <a:t>Group 2 </a:t>
            </a:r>
            <a:endParaRPr lang="en-US" sz="8400" dirty="0"/>
          </a:p>
        </p:txBody>
      </p:sp>
      <p:sp>
        <p:nvSpPr>
          <p:cNvPr id="4" name="Text 2"/>
          <p:cNvSpPr/>
          <p:nvPr/>
        </p:nvSpPr>
        <p:spPr>
          <a:xfrm>
            <a:off x="1980486" y="2933343"/>
            <a:ext cx="10669310" cy="1333619"/>
          </a:xfrm>
          <a:prstGeom prst="rect">
            <a:avLst/>
          </a:prstGeom>
          <a:noFill/>
          <a:ln/>
        </p:spPr>
        <p:txBody>
          <a:bodyPr wrap="none" lIns="0" tIns="0" rIns="0" bIns="0" rtlCol="0" anchor="t"/>
          <a:lstStyle/>
          <a:p>
            <a:pPr marL="0" indent="0" algn="ctr">
              <a:lnSpc>
                <a:spcPts val="10500"/>
              </a:lnSpc>
              <a:buNone/>
            </a:pPr>
            <a:r>
              <a:rPr lang="en-US" sz="8400" b="1" dirty="0">
                <a:solidFill>
                  <a:srgbClr val="CBCCCE"/>
                </a:solidFill>
                <a:latin typeface="Instrument Sans Semi Bold" pitchFamily="34" charset="0"/>
                <a:ea typeface="Instrument Sans Semi Bold" pitchFamily="34" charset="-122"/>
                <a:cs typeface="Instrument Sans Semi Bold" pitchFamily="34" charset="-120"/>
              </a:rPr>
              <a:t> IronKaggle Project</a:t>
            </a:r>
            <a:endParaRPr lang="en-US" sz="8400" dirty="0"/>
          </a:p>
        </p:txBody>
      </p:sp>
      <p:sp>
        <p:nvSpPr>
          <p:cNvPr id="5" name="Text 3"/>
          <p:cNvSpPr/>
          <p:nvPr/>
        </p:nvSpPr>
        <p:spPr>
          <a:xfrm>
            <a:off x="1180267" y="4587002"/>
            <a:ext cx="12269867" cy="341352"/>
          </a:xfrm>
          <a:prstGeom prst="rect">
            <a:avLst/>
          </a:prstGeom>
          <a:noFill/>
          <a:ln/>
        </p:spPr>
        <p:txBody>
          <a:bodyPr wrap="none" lIns="0" tIns="0" rIns="0" bIns="0" rtlCol="0" anchor="t"/>
          <a:lstStyle/>
          <a:p>
            <a:pPr marL="0" indent="0" algn="ctr">
              <a:lnSpc>
                <a:spcPts val="2650"/>
              </a:lnSpc>
              <a:buNone/>
            </a:pPr>
            <a:r>
              <a:rPr lang="en-US" sz="1650" dirty="0">
                <a:solidFill>
                  <a:srgbClr val="CFD0D8"/>
                </a:solidFill>
                <a:latin typeface="Instrument Sans Medium" pitchFamily="34" charset="0"/>
                <a:ea typeface="Instrument Sans Medium" pitchFamily="34" charset="-122"/>
                <a:cs typeface="Instrument Sans Medium" pitchFamily="34" charset="-120"/>
              </a:rPr>
              <a:t>Predicting Shop Sales Using Regression Models</a:t>
            </a:r>
            <a:endParaRPr lang="en-US" sz="1650" dirty="0"/>
          </a:p>
        </p:txBody>
      </p:sp>
      <p:sp>
        <p:nvSpPr>
          <p:cNvPr id="6" name="Text 4"/>
          <p:cNvSpPr/>
          <p:nvPr/>
        </p:nvSpPr>
        <p:spPr>
          <a:xfrm>
            <a:off x="1180267" y="5168384"/>
            <a:ext cx="12269867" cy="341352"/>
          </a:xfrm>
          <a:prstGeom prst="rect">
            <a:avLst/>
          </a:prstGeom>
          <a:noFill/>
          <a:ln/>
        </p:spPr>
        <p:txBody>
          <a:bodyPr wrap="none" lIns="0" tIns="0" rIns="0" bIns="0" rtlCol="0" anchor="t"/>
          <a:lstStyle/>
          <a:p>
            <a:pPr marL="0" indent="0">
              <a:lnSpc>
                <a:spcPts val="2650"/>
              </a:lnSpc>
              <a:buNone/>
            </a:pPr>
            <a:endParaRPr lang="en-US" sz="1650" dirty="0"/>
          </a:p>
        </p:txBody>
      </p:sp>
      <p:sp>
        <p:nvSpPr>
          <p:cNvPr id="7" name="Text 5"/>
          <p:cNvSpPr/>
          <p:nvPr/>
        </p:nvSpPr>
        <p:spPr>
          <a:xfrm>
            <a:off x="5714762" y="5829776"/>
            <a:ext cx="3200757" cy="400050"/>
          </a:xfrm>
          <a:prstGeom prst="rect">
            <a:avLst/>
          </a:prstGeom>
          <a:noFill/>
          <a:ln/>
        </p:spPr>
        <p:txBody>
          <a:bodyPr wrap="none" lIns="0" tIns="0" rIns="0" bIns="0" rtlCol="0" anchor="t"/>
          <a:lstStyle/>
          <a:p>
            <a:pPr marL="0" indent="0" algn="ctr">
              <a:lnSpc>
                <a:spcPts val="3150"/>
              </a:lnSpc>
              <a:buNone/>
            </a:pPr>
            <a:r>
              <a:rPr lang="en-US" sz="2500" b="1" dirty="0">
                <a:solidFill>
                  <a:srgbClr val="CBCCCE"/>
                </a:solidFill>
                <a:latin typeface="Instrument Sans Semi Bold" pitchFamily="34" charset="0"/>
                <a:ea typeface="Instrument Sans Semi Bold" pitchFamily="34" charset="-122"/>
                <a:cs typeface="Instrument Sans Semi Bold" pitchFamily="34" charset="-120"/>
              </a:rPr>
              <a:t>Team Members: </a:t>
            </a:r>
            <a:endParaRPr lang="en-US" sz="2500" dirty="0"/>
          </a:p>
        </p:txBody>
      </p:sp>
      <p:sp>
        <p:nvSpPr>
          <p:cNvPr id="8" name="Text 6"/>
          <p:cNvSpPr/>
          <p:nvPr/>
        </p:nvSpPr>
        <p:spPr>
          <a:xfrm>
            <a:off x="4751427" y="6549866"/>
            <a:ext cx="5127427" cy="400050"/>
          </a:xfrm>
          <a:prstGeom prst="rect">
            <a:avLst/>
          </a:prstGeom>
          <a:noFill/>
          <a:ln/>
        </p:spPr>
        <p:txBody>
          <a:bodyPr wrap="none" lIns="0" tIns="0" rIns="0" bIns="0" rtlCol="0" anchor="t"/>
          <a:lstStyle/>
          <a:p>
            <a:pPr marL="0" indent="0" algn="ctr">
              <a:lnSpc>
                <a:spcPts val="3150"/>
              </a:lnSpc>
              <a:buNone/>
            </a:pPr>
            <a:r>
              <a:rPr lang="en-US" sz="2500" b="1" dirty="0">
                <a:solidFill>
                  <a:srgbClr val="CBCCCE"/>
                </a:solidFill>
                <a:latin typeface="Instrument Sans Semi Bold" pitchFamily="34" charset="0"/>
                <a:ea typeface="Instrument Sans Semi Bold" pitchFamily="34" charset="-122"/>
                <a:cs typeface="Instrument Sans Semi Bold" pitchFamily="34" charset="-120"/>
              </a:rPr>
              <a:t>Bader - Hessa - Randa - Abdulaziz</a:t>
            </a:r>
            <a:endParaRPr lang="en-US" sz="25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433507" y="243840"/>
            <a:ext cx="13763387" cy="7766090"/>
          </a:xfrm>
          <a:prstGeom prst="roundRect">
            <a:avLst>
              <a:gd name="adj" fmla="val 1132"/>
            </a:avLst>
          </a:prstGeom>
          <a:solidFill>
            <a:srgbClr val="2A2A2D">
              <a:alpha val="95000"/>
            </a:srgbClr>
          </a:solidFill>
          <a:ln w="7620">
            <a:solidFill>
              <a:srgbClr val="E6E6E6">
                <a:alpha val="25000"/>
              </a:srgbClr>
            </a:solidFill>
            <a:prstDash val="solid"/>
          </a:ln>
        </p:spPr>
      </p:sp>
      <p:pic>
        <p:nvPicPr>
          <p:cNvPr id="3" name="Image 0" descr="preencoded.png"/>
          <p:cNvPicPr>
            <a:picLocks noChangeAspect="1"/>
          </p:cNvPicPr>
          <p:nvPr/>
        </p:nvPicPr>
        <p:blipFill>
          <a:blip r:embed="rId3"/>
          <a:stretch>
            <a:fillRect/>
          </a:stretch>
        </p:blipFill>
        <p:spPr>
          <a:xfrm>
            <a:off x="433507" y="243840"/>
            <a:ext cx="13763387" cy="1526738"/>
          </a:xfrm>
          <a:prstGeom prst="rect">
            <a:avLst/>
          </a:prstGeom>
        </p:spPr>
      </p:pic>
      <p:sp>
        <p:nvSpPr>
          <p:cNvPr id="4" name="Text 1"/>
          <p:cNvSpPr/>
          <p:nvPr/>
        </p:nvSpPr>
        <p:spPr>
          <a:xfrm>
            <a:off x="1091089" y="2287310"/>
            <a:ext cx="7099816" cy="526613"/>
          </a:xfrm>
          <a:prstGeom prst="rect">
            <a:avLst/>
          </a:prstGeom>
          <a:noFill/>
          <a:ln/>
        </p:spPr>
        <p:txBody>
          <a:bodyPr wrap="none" lIns="0" tIns="0" rIns="0" bIns="0" rtlCol="0" anchor="t"/>
          <a:lstStyle/>
          <a:p>
            <a:pPr marL="0" indent="0">
              <a:lnSpc>
                <a:spcPts val="4100"/>
              </a:lnSpc>
              <a:buNone/>
            </a:pPr>
            <a:r>
              <a:rPr lang="en-US" sz="3300" dirty="0">
                <a:solidFill>
                  <a:srgbClr val="CBCCCE"/>
                </a:solidFill>
                <a:latin typeface="Instrument Sans Semi Bold" pitchFamily="34" charset="0"/>
                <a:ea typeface="Instrument Sans Semi Bold" pitchFamily="34" charset="-122"/>
                <a:cs typeface="Instrument Sans Semi Bold" pitchFamily="34" charset="-120"/>
              </a:rPr>
              <a:t>Modelling - </a:t>
            </a:r>
            <a:r>
              <a:rPr lang="en-US" sz="3300" dirty="0">
                <a:solidFill>
                  <a:srgbClr val="5CC97B"/>
                </a:solidFill>
                <a:latin typeface="Instrument Sans Semi Bold" pitchFamily="34" charset="0"/>
                <a:ea typeface="Instrument Sans Semi Bold" pitchFamily="34" charset="-122"/>
                <a:cs typeface="Instrument Sans Semi Bold" pitchFamily="34" charset="-120"/>
              </a:rPr>
              <a:t>Linear Regressor Model</a:t>
            </a:r>
            <a:r>
              <a:rPr lang="en-US" sz="3300" dirty="0">
                <a:solidFill>
                  <a:srgbClr val="CBCCCE"/>
                </a:solidFill>
                <a:latin typeface="Instrument Sans Semi Bold" pitchFamily="34" charset="0"/>
                <a:ea typeface="Instrument Sans Semi Bold" pitchFamily="34" charset="-122"/>
                <a:cs typeface="Instrument Sans Semi Bold" pitchFamily="34" charset="-120"/>
              </a:rPr>
              <a:t> </a:t>
            </a:r>
            <a:endParaRPr lang="en-US" sz="3300" dirty="0"/>
          </a:p>
        </p:txBody>
      </p:sp>
      <p:pic>
        <p:nvPicPr>
          <p:cNvPr id="5" name="Image 1" descr="preencoded.png"/>
          <p:cNvPicPr>
            <a:picLocks noChangeAspect="1"/>
          </p:cNvPicPr>
          <p:nvPr/>
        </p:nvPicPr>
        <p:blipFill>
          <a:blip r:embed="rId4"/>
          <a:stretch>
            <a:fillRect/>
          </a:stretch>
        </p:blipFill>
        <p:spPr>
          <a:xfrm>
            <a:off x="1091089" y="2997041"/>
            <a:ext cx="610672" cy="752237"/>
          </a:xfrm>
          <a:prstGeom prst="rect">
            <a:avLst/>
          </a:prstGeom>
        </p:spPr>
      </p:pic>
      <p:sp>
        <p:nvSpPr>
          <p:cNvPr id="6" name="Text 2"/>
          <p:cNvSpPr/>
          <p:nvPr/>
        </p:nvSpPr>
        <p:spPr>
          <a:xfrm>
            <a:off x="1884878" y="3119080"/>
            <a:ext cx="11654433" cy="244197"/>
          </a:xfrm>
          <a:prstGeom prst="rect">
            <a:avLst/>
          </a:prstGeom>
          <a:noFill/>
          <a:ln/>
        </p:spPr>
        <p:txBody>
          <a:bodyPr wrap="none" lIns="0" tIns="0" rIns="0" bIns="0" rtlCol="0" anchor="t"/>
          <a:lstStyle/>
          <a:p>
            <a:pPr marL="0" indent="0" algn="l">
              <a:lnSpc>
                <a:spcPts val="1900"/>
              </a:lnSpc>
              <a:buNone/>
            </a:pPr>
            <a:r>
              <a:rPr lang="en-US" sz="1200" dirty="0">
                <a:solidFill>
                  <a:srgbClr val="CFD0D8"/>
                </a:solidFill>
                <a:latin typeface="Instrument Sans Medium" pitchFamily="34" charset="0"/>
                <a:ea typeface="Instrument Sans Medium" pitchFamily="34" charset="-122"/>
                <a:cs typeface="Instrument Sans Medium" pitchFamily="34" charset="-120"/>
              </a:rPr>
              <a:t>Model Selection</a:t>
            </a:r>
            <a:endParaRPr lang="en-US" sz="1200" dirty="0"/>
          </a:p>
        </p:txBody>
      </p:sp>
      <p:sp>
        <p:nvSpPr>
          <p:cNvPr id="7" name="Text 3"/>
          <p:cNvSpPr/>
          <p:nvPr/>
        </p:nvSpPr>
        <p:spPr>
          <a:xfrm>
            <a:off x="1884878" y="3436501"/>
            <a:ext cx="2766060" cy="190738"/>
          </a:xfrm>
          <a:prstGeom prst="rect">
            <a:avLst/>
          </a:prstGeom>
          <a:noFill/>
          <a:ln/>
        </p:spPr>
        <p:txBody>
          <a:bodyPr wrap="none" lIns="0" tIns="0" rIns="0" bIns="0" rtlCol="0" anchor="t"/>
          <a:lstStyle/>
          <a:p>
            <a:pPr marL="0" indent="0" algn="l">
              <a:lnSpc>
                <a:spcPts val="1500"/>
              </a:lnSpc>
              <a:buNone/>
            </a:pPr>
            <a:r>
              <a:rPr lang="en-US" sz="1200" b="1" dirty="0">
                <a:solidFill>
                  <a:srgbClr val="5E98F1"/>
                </a:solidFill>
                <a:latin typeface="Instrument Sans Semi Bold" pitchFamily="34" charset="0"/>
                <a:ea typeface="Instrument Sans Semi Bold" pitchFamily="34" charset="-122"/>
                <a:cs typeface="Instrument Sans Semi Bold" pitchFamily="34" charset="-120"/>
              </a:rPr>
              <a:t>Algorithim selection:</a:t>
            </a:r>
            <a:r>
              <a:rPr lang="en-US" sz="1200" dirty="0">
                <a:solidFill>
                  <a:srgbClr val="CFD0D8"/>
                </a:solidFill>
                <a:latin typeface="Instrument Sans Semi Bold" pitchFamily="34" charset="0"/>
                <a:ea typeface="Instrument Sans Semi Bold" pitchFamily="34" charset="-122"/>
                <a:cs typeface="Instrument Sans Semi Bold" pitchFamily="34" charset="-120"/>
              </a:rPr>
              <a:t>Linear Regressor </a:t>
            </a:r>
            <a:endParaRPr lang="en-US" sz="1200" dirty="0"/>
          </a:p>
        </p:txBody>
      </p:sp>
      <p:pic>
        <p:nvPicPr>
          <p:cNvPr id="8" name="Image 2" descr="preencoded.png"/>
          <p:cNvPicPr>
            <a:picLocks noChangeAspect="1"/>
          </p:cNvPicPr>
          <p:nvPr/>
        </p:nvPicPr>
        <p:blipFill>
          <a:blip r:embed="rId5"/>
          <a:stretch>
            <a:fillRect/>
          </a:stretch>
        </p:blipFill>
        <p:spPr>
          <a:xfrm>
            <a:off x="1091089" y="3749278"/>
            <a:ext cx="610672" cy="2004060"/>
          </a:xfrm>
          <a:prstGeom prst="rect">
            <a:avLst/>
          </a:prstGeom>
        </p:spPr>
      </p:pic>
      <p:sp>
        <p:nvSpPr>
          <p:cNvPr id="9" name="Text 4"/>
          <p:cNvSpPr/>
          <p:nvPr/>
        </p:nvSpPr>
        <p:spPr>
          <a:xfrm>
            <a:off x="1884878" y="3871317"/>
            <a:ext cx="11654433" cy="244197"/>
          </a:xfrm>
          <a:prstGeom prst="rect">
            <a:avLst/>
          </a:prstGeom>
          <a:noFill/>
          <a:ln/>
        </p:spPr>
        <p:txBody>
          <a:bodyPr wrap="none" lIns="0" tIns="0" rIns="0" bIns="0" rtlCol="0" anchor="t"/>
          <a:lstStyle/>
          <a:p>
            <a:pPr marL="0" indent="0" algn="l">
              <a:lnSpc>
                <a:spcPts val="1900"/>
              </a:lnSpc>
              <a:buNone/>
            </a:pPr>
            <a:r>
              <a:rPr lang="en-US" sz="1200" dirty="0">
                <a:solidFill>
                  <a:srgbClr val="CFD0D8"/>
                </a:solidFill>
                <a:latin typeface="Instrument Sans Medium" pitchFamily="34" charset="0"/>
                <a:ea typeface="Instrument Sans Medium" pitchFamily="34" charset="-122"/>
                <a:cs typeface="Instrument Sans Medium" pitchFamily="34" charset="-120"/>
              </a:rPr>
              <a:t>Model Training</a:t>
            </a:r>
            <a:endParaRPr lang="en-US" sz="1200" dirty="0"/>
          </a:p>
        </p:txBody>
      </p:sp>
      <p:sp>
        <p:nvSpPr>
          <p:cNvPr id="10" name="Text 5"/>
          <p:cNvSpPr/>
          <p:nvPr/>
        </p:nvSpPr>
        <p:spPr>
          <a:xfrm>
            <a:off x="1884878" y="4188738"/>
            <a:ext cx="11654433" cy="244197"/>
          </a:xfrm>
          <a:prstGeom prst="rect">
            <a:avLst/>
          </a:prstGeom>
          <a:noFill/>
          <a:ln/>
        </p:spPr>
        <p:txBody>
          <a:bodyPr wrap="none" lIns="0" tIns="0" rIns="0" bIns="0" rtlCol="0" anchor="t"/>
          <a:lstStyle/>
          <a:p>
            <a:pPr marL="0" indent="0" algn="l">
              <a:lnSpc>
                <a:spcPts val="1900"/>
              </a:lnSpc>
              <a:buNone/>
            </a:pPr>
            <a:r>
              <a:rPr lang="en-US" sz="1200" dirty="0">
                <a:solidFill>
                  <a:srgbClr val="CFD0D8"/>
                </a:solidFill>
                <a:latin typeface="Instrument Sans Medium" pitchFamily="34" charset="0"/>
                <a:ea typeface="Instrument Sans Medium" pitchFamily="34" charset="-122"/>
                <a:cs typeface="Instrument Sans Medium" pitchFamily="34" charset="-120"/>
              </a:rPr>
              <a:t>The method has been used is fitting:</a:t>
            </a:r>
            <a:endParaRPr lang="en-US" sz="1200" dirty="0"/>
          </a:p>
        </p:txBody>
      </p:sp>
      <p:pic>
        <p:nvPicPr>
          <p:cNvPr id="11" name="Image 3" descr="preencoded.png"/>
          <p:cNvPicPr>
            <a:picLocks noChangeAspect="1"/>
          </p:cNvPicPr>
          <p:nvPr/>
        </p:nvPicPr>
        <p:blipFill>
          <a:blip r:embed="rId6"/>
          <a:stretch>
            <a:fillRect/>
          </a:stretch>
        </p:blipFill>
        <p:spPr>
          <a:xfrm>
            <a:off x="1884878" y="4570333"/>
            <a:ext cx="2381726" cy="679371"/>
          </a:xfrm>
          <a:prstGeom prst="rect">
            <a:avLst/>
          </a:prstGeom>
        </p:spPr>
      </p:pic>
      <p:sp>
        <p:nvSpPr>
          <p:cNvPr id="12" name="Text 6"/>
          <p:cNvSpPr/>
          <p:nvPr/>
        </p:nvSpPr>
        <p:spPr>
          <a:xfrm>
            <a:off x="1884878" y="5387102"/>
            <a:ext cx="11654433" cy="244197"/>
          </a:xfrm>
          <a:prstGeom prst="rect">
            <a:avLst/>
          </a:prstGeom>
          <a:noFill/>
          <a:ln/>
        </p:spPr>
        <p:txBody>
          <a:bodyPr wrap="none" lIns="0" tIns="0" rIns="0" bIns="0" rtlCol="0" anchor="t"/>
          <a:lstStyle/>
          <a:p>
            <a:pPr marL="0" indent="0" algn="l">
              <a:lnSpc>
                <a:spcPts val="1900"/>
              </a:lnSpc>
              <a:buNone/>
            </a:pPr>
            <a:endParaRPr lang="en-US" sz="1200" dirty="0"/>
          </a:p>
        </p:txBody>
      </p:sp>
      <p:pic>
        <p:nvPicPr>
          <p:cNvPr id="13" name="Image 4" descr="preencoded.png"/>
          <p:cNvPicPr>
            <a:picLocks noChangeAspect="1"/>
          </p:cNvPicPr>
          <p:nvPr/>
        </p:nvPicPr>
        <p:blipFill>
          <a:blip r:embed="rId7"/>
          <a:stretch>
            <a:fillRect/>
          </a:stretch>
        </p:blipFill>
        <p:spPr>
          <a:xfrm>
            <a:off x="1091089" y="5753338"/>
            <a:ext cx="610672" cy="1074301"/>
          </a:xfrm>
          <a:prstGeom prst="rect">
            <a:avLst/>
          </a:prstGeom>
        </p:spPr>
      </p:pic>
      <p:sp>
        <p:nvSpPr>
          <p:cNvPr id="14" name="Text 7"/>
          <p:cNvSpPr/>
          <p:nvPr/>
        </p:nvSpPr>
        <p:spPr>
          <a:xfrm>
            <a:off x="1884878" y="5875377"/>
            <a:ext cx="11654433" cy="244197"/>
          </a:xfrm>
          <a:prstGeom prst="rect">
            <a:avLst/>
          </a:prstGeom>
          <a:noFill/>
          <a:ln/>
        </p:spPr>
        <p:txBody>
          <a:bodyPr wrap="none" lIns="0" tIns="0" rIns="0" bIns="0" rtlCol="0" anchor="t"/>
          <a:lstStyle/>
          <a:p>
            <a:pPr marL="0" indent="0" algn="l">
              <a:lnSpc>
                <a:spcPts val="1900"/>
              </a:lnSpc>
              <a:buNone/>
            </a:pPr>
            <a:r>
              <a:rPr lang="en-US" sz="1200" dirty="0">
                <a:solidFill>
                  <a:srgbClr val="CFD0D8"/>
                </a:solidFill>
                <a:latin typeface="Instrument Sans Medium" pitchFamily="34" charset="0"/>
                <a:ea typeface="Instrument Sans Medium" pitchFamily="34" charset="-122"/>
                <a:cs typeface="Instrument Sans Medium" pitchFamily="34" charset="-120"/>
              </a:rPr>
              <a:t>Model Optimization</a:t>
            </a:r>
            <a:endParaRPr lang="en-US" sz="1200" dirty="0"/>
          </a:p>
        </p:txBody>
      </p:sp>
      <p:sp>
        <p:nvSpPr>
          <p:cNvPr id="15" name="Text 8"/>
          <p:cNvSpPr/>
          <p:nvPr/>
        </p:nvSpPr>
        <p:spPr>
          <a:xfrm>
            <a:off x="1884878" y="6192798"/>
            <a:ext cx="11654433" cy="244197"/>
          </a:xfrm>
          <a:prstGeom prst="rect">
            <a:avLst/>
          </a:prstGeom>
          <a:noFill/>
          <a:ln/>
        </p:spPr>
        <p:txBody>
          <a:bodyPr wrap="none" lIns="0" tIns="0" rIns="0" bIns="0" rtlCol="0" anchor="t"/>
          <a:lstStyle/>
          <a:p>
            <a:pPr marL="0" indent="0" algn="l">
              <a:lnSpc>
                <a:spcPts val="1900"/>
              </a:lnSpc>
              <a:buNone/>
            </a:pPr>
            <a:r>
              <a:rPr lang="en-US" sz="1200" dirty="0">
                <a:solidFill>
                  <a:srgbClr val="CFD0D8"/>
                </a:solidFill>
                <a:latin typeface="Instrument Sans Medium" pitchFamily="34" charset="0"/>
                <a:ea typeface="Instrument Sans Medium" pitchFamily="34" charset="-122"/>
                <a:cs typeface="Instrument Sans Medium" pitchFamily="34" charset="-120"/>
              </a:rPr>
              <a:t>Tune Hyperparameters</a:t>
            </a:r>
            <a:endParaRPr lang="en-US" sz="1200" dirty="0"/>
          </a:p>
        </p:txBody>
      </p:sp>
      <p:sp>
        <p:nvSpPr>
          <p:cNvPr id="16" name="Text 9"/>
          <p:cNvSpPr/>
          <p:nvPr/>
        </p:nvSpPr>
        <p:spPr>
          <a:xfrm>
            <a:off x="1884878" y="6510218"/>
            <a:ext cx="11654433" cy="195382"/>
          </a:xfrm>
          <a:prstGeom prst="rect">
            <a:avLst/>
          </a:prstGeom>
          <a:noFill/>
          <a:ln/>
        </p:spPr>
        <p:txBody>
          <a:bodyPr wrap="none" lIns="0" tIns="0" rIns="0" bIns="0" rtlCol="0" anchor="t"/>
          <a:lstStyle/>
          <a:p>
            <a:pPr marL="0" indent="0" algn="l">
              <a:lnSpc>
                <a:spcPts val="1500"/>
              </a:lnSpc>
              <a:buNone/>
            </a:pPr>
            <a:endParaRPr lang="en-US" sz="950" dirty="0"/>
          </a:p>
        </p:txBody>
      </p:sp>
      <p:sp>
        <p:nvSpPr>
          <p:cNvPr id="17" name="Text 10"/>
          <p:cNvSpPr/>
          <p:nvPr/>
        </p:nvSpPr>
        <p:spPr>
          <a:xfrm>
            <a:off x="1091089" y="6965037"/>
            <a:ext cx="12448223" cy="195382"/>
          </a:xfrm>
          <a:prstGeom prst="rect">
            <a:avLst/>
          </a:prstGeom>
          <a:noFill/>
          <a:ln/>
        </p:spPr>
        <p:txBody>
          <a:bodyPr wrap="none" lIns="0" tIns="0" rIns="0" bIns="0" rtlCol="0" anchor="t"/>
          <a:lstStyle/>
          <a:p>
            <a:pPr marL="0" indent="0">
              <a:lnSpc>
                <a:spcPts val="1500"/>
              </a:lnSpc>
              <a:buNone/>
            </a:pPr>
            <a:endParaRPr lang="en-US" sz="950" dirty="0"/>
          </a:p>
        </p:txBody>
      </p:sp>
      <p:sp>
        <p:nvSpPr>
          <p:cNvPr id="18" name="Text 11"/>
          <p:cNvSpPr/>
          <p:nvPr/>
        </p:nvSpPr>
        <p:spPr>
          <a:xfrm>
            <a:off x="1091089" y="7297817"/>
            <a:ext cx="12448223" cy="195382"/>
          </a:xfrm>
          <a:prstGeom prst="rect">
            <a:avLst/>
          </a:prstGeom>
          <a:noFill/>
          <a:ln/>
        </p:spPr>
        <p:txBody>
          <a:bodyPr wrap="none" lIns="0" tIns="0" rIns="0" bIns="0" rtlCol="0" anchor="t"/>
          <a:lstStyle/>
          <a:p>
            <a:pPr marL="0" indent="0">
              <a:lnSpc>
                <a:spcPts val="1500"/>
              </a:lnSpc>
              <a:buNone/>
            </a:pPr>
            <a:endParaRPr lang="en-US" sz="9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433507" y="243840"/>
            <a:ext cx="13763387" cy="7806214"/>
          </a:xfrm>
          <a:prstGeom prst="roundRect">
            <a:avLst>
              <a:gd name="adj" fmla="val 916"/>
            </a:avLst>
          </a:prstGeom>
          <a:solidFill>
            <a:srgbClr val="2A2A2D">
              <a:alpha val="95000"/>
            </a:srgbClr>
          </a:solidFill>
          <a:ln w="7620">
            <a:solidFill>
              <a:srgbClr val="E6E6E6">
                <a:alpha val="25000"/>
              </a:srgbClr>
            </a:solidFill>
            <a:prstDash val="solid"/>
          </a:ln>
        </p:spPr>
      </p:sp>
      <p:pic>
        <p:nvPicPr>
          <p:cNvPr id="3" name="Image 0" descr="preencoded.png"/>
          <p:cNvPicPr>
            <a:picLocks noChangeAspect="1"/>
          </p:cNvPicPr>
          <p:nvPr/>
        </p:nvPicPr>
        <p:blipFill>
          <a:blip r:embed="rId3"/>
          <a:stretch>
            <a:fillRect/>
          </a:stretch>
        </p:blipFill>
        <p:spPr>
          <a:xfrm>
            <a:off x="433507" y="243840"/>
            <a:ext cx="13763387" cy="1240988"/>
          </a:xfrm>
          <a:prstGeom prst="rect">
            <a:avLst/>
          </a:prstGeom>
        </p:spPr>
      </p:pic>
      <p:sp>
        <p:nvSpPr>
          <p:cNvPr id="4" name="Text 1"/>
          <p:cNvSpPr/>
          <p:nvPr/>
        </p:nvSpPr>
        <p:spPr>
          <a:xfrm>
            <a:off x="968097" y="1904881"/>
            <a:ext cx="6379607" cy="428149"/>
          </a:xfrm>
          <a:prstGeom prst="rect">
            <a:avLst/>
          </a:prstGeom>
          <a:noFill/>
          <a:ln/>
        </p:spPr>
        <p:txBody>
          <a:bodyPr wrap="none" lIns="0" tIns="0" rIns="0" bIns="0" rtlCol="0" anchor="t"/>
          <a:lstStyle/>
          <a:p>
            <a:pPr marL="0" indent="0">
              <a:lnSpc>
                <a:spcPts val="3350"/>
              </a:lnSpc>
              <a:buNone/>
            </a:pPr>
            <a:r>
              <a:rPr lang="en-US" sz="2650" dirty="0">
                <a:solidFill>
                  <a:srgbClr val="CBCCCE"/>
                </a:solidFill>
                <a:latin typeface="Instrument Sans Semi Bold" pitchFamily="34" charset="0"/>
                <a:ea typeface="Instrument Sans Semi Bold" pitchFamily="34" charset="-122"/>
                <a:cs typeface="Instrument Sans Semi Bold" pitchFamily="34" charset="-120"/>
              </a:rPr>
              <a:t>Modelling - </a:t>
            </a:r>
            <a:r>
              <a:rPr lang="en-US" sz="2650" dirty="0">
                <a:solidFill>
                  <a:srgbClr val="5CC97B"/>
                </a:solidFill>
                <a:latin typeface="Instrument Sans Semi Bold" pitchFamily="34" charset="0"/>
                <a:ea typeface="Instrument Sans Semi Bold" pitchFamily="34" charset="-122"/>
                <a:cs typeface="Instrument Sans Semi Bold" pitchFamily="34" charset="-120"/>
              </a:rPr>
              <a:t>ExtraTrees regressor Model</a:t>
            </a:r>
            <a:r>
              <a:rPr lang="en-US" sz="2650" dirty="0">
                <a:solidFill>
                  <a:srgbClr val="CBCCCE"/>
                </a:solidFill>
                <a:latin typeface="Instrument Sans Semi Bold" pitchFamily="34" charset="0"/>
                <a:ea typeface="Instrument Sans Semi Bold" pitchFamily="34" charset="-122"/>
                <a:cs typeface="Instrument Sans Semi Bold" pitchFamily="34" charset="-120"/>
              </a:rPr>
              <a:t> </a:t>
            </a:r>
            <a:endParaRPr lang="en-US" sz="2650" dirty="0"/>
          </a:p>
        </p:txBody>
      </p:sp>
      <p:pic>
        <p:nvPicPr>
          <p:cNvPr id="5" name="Image 1" descr="preencoded.png"/>
          <p:cNvPicPr>
            <a:picLocks noChangeAspect="1"/>
          </p:cNvPicPr>
          <p:nvPr/>
        </p:nvPicPr>
        <p:blipFill>
          <a:blip r:embed="rId4"/>
          <a:stretch>
            <a:fillRect/>
          </a:stretch>
        </p:blipFill>
        <p:spPr>
          <a:xfrm>
            <a:off x="968097" y="2481858"/>
            <a:ext cx="496372" cy="1391007"/>
          </a:xfrm>
          <a:prstGeom prst="rect">
            <a:avLst/>
          </a:prstGeom>
        </p:spPr>
      </p:pic>
      <p:sp>
        <p:nvSpPr>
          <p:cNvPr id="6" name="Text 2"/>
          <p:cNvSpPr/>
          <p:nvPr/>
        </p:nvSpPr>
        <p:spPr>
          <a:xfrm>
            <a:off x="1613297" y="2581037"/>
            <a:ext cx="12049006" cy="198477"/>
          </a:xfrm>
          <a:prstGeom prst="rect">
            <a:avLst/>
          </a:prstGeom>
          <a:noFill/>
          <a:ln/>
        </p:spPr>
        <p:txBody>
          <a:bodyPr wrap="none" lIns="0" tIns="0" rIns="0" bIns="0" rtlCol="0" anchor="t"/>
          <a:lstStyle/>
          <a:p>
            <a:pPr marL="0" indent="0" algn="l">
              <a:lnSpc>
                <a:spcPts val="1550"/>
              </a:lnSpc>
              <a:buNone/>
            </a:pPr>
            <a:r>
              <a:rPr lang="en-US" sz="950" dirty="0">
                <a:solidFill>
                  <a:srgbClr val="CFD0D8"/>
                </a:solidFill>
                <a:latin typeface="Instrument Sans Medium" pitchFamily="34" charset="0"/>
                <a:ea typeface="Instrument Sans Medium" pitchFamily="34" charset="-122"/>
                <a:cs typeface="Instrument Sans Medium" pitchFamily="34" charset="-120"/>
              </a:rPr>
              <a:t>Model Selection</a:t>
            </a:r>
            <a:endParaRPr lang="en-US" sz="950" dirty="0"/>
          </a:p>
        </p:txBody>
      </p:sp>
      <p:sp>
        <p:nvSpPr>
          <p:cNvPr id="7" name="Text 3"/>
          <p:cNvSpPr/>
          <p:nvPr/>
        </p:nvSpPr>
        <p:spPr>
          <a:xfrm>
            <a:off x="1613297" y="2839045"/>
            <a:ext cx="2406968" cy="155019"/>
          </a:xfrm>
          <a:prstGeom prst="rect">
            <a:avLst/>
          </a:prstGeom>
          <a:noFill/>
          <a:ln/>
        </p:spPr>
        <p:txBody>
          <a:bodyPr wrap="none" lIns="0" tIns="0" rIns="0" bIns="0" rtlCol="0" anchor="t"/>
          <a:lstStyle/>
          <a:p>
            <a:pPr marL="0" indent="0" algn="l">
              <a:lnSpc>
                <a:spcPts val="1200"/>
              </a:lnSpc>
              <a:buNone/>
            </a:pPr>
            <a:r>
              <a:rPr lang="en-US" sz="950" b="1" dirty="0">
                <a:solidFill>
                  <a:srgbClr val="5E98F1"/>
                </a:solidFill>
                <a:latin typeface="Instrument Sans Semi Bold" pitchFamily="34" charset="0"/>
                <a:ea typeface="Instrument Sans Semi Bold" pitchFamily="34" charset="-122"/>
                <a:cs typeface="Instrument Sans Semi Bold" pitchFamily="34" charset="-120"/>
              </a:rPr>
              <a:t>Algorithim selection:</a:t>
            </a:r>
            <a:r>
              <a:rPr lang="en-US" sz="950" dirty="0">
                <a:solidFill>
                  <a:srgbClr val="CFD0D8"/>
                </a:solidFill>
                <a:latin typeface="Instrument Sans Semi Bold" pitchFamily="34" charset="0"/>
                <a:ea typeface="Instrument Sans Semi Bold" pitchFamily="34" charset="-122"/>
                <a:cs typeface="Instrument Sans Semi Bold" pitchFamily="34" charset="-120"/>
              </a:rPr>
              <a:t> ExtraTree regressor</a:t>
            </a:r>
            <a:endParaRPr lang="en-US" sz="950" dirty="0"/>
          </a:p>
        </p:txBody>
      </p:sp>
      <p:sp>
        <p:nvSpPr>
          <p:cNvPr id="8" name="Text 4"/>
          <p:cNvSpPr/>
          <p:nvPr/>
        </p:nvSpPr>
        <p:spPr>
          <a:xfrm>
            <a:off x="1613297" y="3053596"/>
            <a:ext cx="12049006" cy="198477"/>
          </a:xfrm>
          <a:prstGeom prst="rect">
            <a:avLst/>
          </a:prstGeom>
          <a:noFill/>
          <a:ln/>
        </p:spPr>
        <p:txBody>
          <a:bodyPr wrap="none" lIns="0" tIns="0" rIns="0" bIns="0" rtlCol="0" anchor="t"/>
          <a:lstStyle/>
          <a:p>
            <a:pPr marL="0" indent="0" algn="l">
              <a:lnSpc>
                <a:spcPts val="1550"/>
              </a:lnSpc>
              <a:buNone/>
            </a:pPr>
            <a:r>
              <a:rPr lang="en-US" sz="950" b="1" dirty="0">
                <a:solidFill>
                  <a:srgbClr val="CFD0D8"/>
                </a:solidFill>
                <a:latin typeface="Instrument Sans Medium" pitchFamily="34" charset="0"/>
                <a:ea typeface="Instrument Sans Medium" pitchFamily="34" charset="-122"/>
                <a:cs typeface="Instrument Sans Medium" pitchFamily="34" charset="-120"/>
              </a:rPr>
              <a:t>Parameters:</a:t>
            </a:r>
            <a:endParaRPr lang="en-US" sz="950" dirty="0"/>
          </a:p>
        </p:txBody>
      </p:sp>
      <p:sp>
        <p:nvSpPr>
          <p:cNvPr id="9" name="Text 5"/>
          <p:cNvSpPr/>
          <p:nvPr/>
        </p:nvSpPr>
        <p:spPr>
          <a:xfrm>
            <a:off x="1613297" y="3311604"/>
            <a:ext cx="12049006" cy="213717"/>
          </a:xfrm>
          <a:prstGeom prst="rect">
            <a:avLst/>
          </a:prstGeom>
          <a:noFill/>
          <a:ln/>
        </p:spPr>
        <p:txBody>
          <a:bodyPr wrap="none" lIns="0" tIns="0" rIns="0" bIns="0" rtlCol="0" anchor="t"/>
          <a:lstStyle/>
          <a:p>
            <a:pPr marL="342900" indent="-342900">
              <a:lnSpc>
                <a:spcPts val="1250"/>
              </a:lnSpc>
              <a:buSzPct val="100000"/>
              <a:buChar char="•"/>
            </a:pPr>
            <a:r>
              <a:rPr lang="en-US" sz="750" dirty="0">
                <a:solidFill>
                  <a:srgbClr val="CFD0D8"/>
                </a:solidFill>
                <a:highlight>
                  <a:srgbClr val="252528"/>
                </a:highlight>
                <a:latin typeface="Consolas" pitchFamily="34" charset="0"/>
                <a:ea typeface="Consolas" pitchFamily="34" charset="-122"/>
                <a:cs typeface="Consolas" pitchFamily="34" charset="-120"/>
              </a:rPr>
              <a:t>n_estimators=100</a:t>
            </a:r>
            <a:r>
              <a:rPr lang="en-US" sz="750" dirty="0">
                <a:solidFill>
                  <a:srgbClr val="CFD0D8"/>
                </a:solidFill>
                <a:latin typeface="Instrument Sans Medium" pitchFamily="34" charset="0"/>
                <a:ea typeface="Instrument Sans Medium" pitchFamily="34" charset="-122"/>
                <a:cs typeface="Instrument Sans Medium" pitchFamily="34" charset="-120"/>
              </a:rPr>
              <a:t>: Number of decision trees in the forest</a:t>
            </a:r>
            <a:endParaRPr lang="en-US" sz="750" dirty="0"/>
          </a:p>
        </p:txBody>
      </p:sp>
      <p:sp>
        <p:nvSpPr>
          <p:cNvPr id="10" name="Text 6"/>
          <p:cNvSpPr/>
          <p:nvPr/>
        </p:nvSpPr>
        <p:spPr>
          <a:xfrm>
            <a:off x="1613297" y="3559969"/>
            <a:ext cx="12049006" cy="213717"/>
          </a:xfrm>
          <a:prstGeom prst="rect">
            <a:avLst/>
          </a:prstGeom>
          <a:noFill/>
          <a:ln/>
        </p:spPr>
        <p:txBody>
          <a:bodyPr wrap="none" lIns="0" tIns="0" rIns="0" bIns="0" rtlCol="0" anchor="t"/>
          <a:lstStyle/>
          <a:p>
            <a:pPr marL="342900" indent="-342900">
              <a:lnSpc>
                <a:spcPts val="1250"/>
              </a:lnSpc>
              <a:buSzPct val="100000"/>
              <a:buChar char="•"/>
            </a:pPr>
            <a:r>
              <a:rPr lang="en-US" sz="750" dirty="0">
                <a:solidFill>
                  <a:srgbClr val="CFD0D8"/>
                </a:solidFill>
                <a:highlight>
                  <a:srgbClr val="252528"/>
                </a:highlight>
                <a:latin typeface="Consolas" pitchFamily="34" charset="0"/>
                <a:ea typeface="Consolas" pitchFamily="34" charset="-122"/>
                <a:cs typeface="Consolas" pitchFamily="34" charset="-120"/>
              </a:rPr>
              <a:t>random_state=42</a:t>
            </a:r>
            <a:r>
              <a:rPr lang="en-US" sz="750" dirty="0">
                <a:solidFill>
                  <a:srgbClr val="CFD0D8"/>
                </a:solidFill>
                <a:latin typeface="Instrument Sans Medium" pitchFamily="34" charset="0"/>
                <a:ea typeface="Instrument Sans Medium" pitchFamily="34" charset="-122"/>
                <a:cs typeface="Instrument Sans Medium" pitchFamily="34" charset="-120"/>
              </a:rPr>
              <a:t>: Ensures reproducibility of results</a:t>
            </a:r>
            <a:endParaRPr lang="en-US" sz="750" dirty="0"/>
          </a:p>
        </p:txBody>
      </p:sp>
      <p:pic>
        <p:nvPicPr>
          <p:cNvPr id="11" name="Image 2" descr="preencoded.png"/>
          <p:cNvPicPr>
            <a:picLocks noChangeAspect="1"/>
          </p:cNvPicPr>
          <p:nvPr/>
        </p:nvPicPr>
        <p:blipFill>
          <a:blip r:embed="rId5"/>
          <a:stretch>
            <a:fillRect/>
          </a:stretch>
        </p:blipFill>
        <p:spPr>
          <a:xfrm>
            <a:off x="968097" y="3872865"/>
            <a:ext cx="496372" cy="1821299"/>
          </a:xfrm>
          <a:prstGeom prst="rect">
            <a:avLst/>
          </a:prstGeom>
        </p:spPr>
      </p:pic>
      <p:sp>
        <p:nvSpPr>
          <p:cNvPr id="12" name="Text 7"/>
          <p:cNvSpPr/>
          <p:nvPr/>
        </p:nvSpPr>
        <p:spPr>
          <a:xfrm>
            <a:off x="1613297" y="3972044"/>
            <a:ext cx="12049006" cy="198477"/>
          </a:xfrm>
          <a:prstGeom prst="rect">
            <a:avLst/>
          </a:prstGeom>
          <a:noFill/>
          <a:ln/>
        </p:spPr>
        <p:txBody>
          <a:bodyPr wrap="none" lIns="0" tIns="0" rIns="0" bIns="0" rtlCol="0" anchor="t"/>
          <a:lstStyle/>
          <a:p>
            <a:pPr marL="0" indent="0" algn="l">
              <a:lnSpc>
                <a:spcPts val="1550"/>
              </a:lnSpc>
              <a:buNone/>
            </a:pPr>
            <a:r>
              <a:rPr lang="en-US" sz="950" dirty="0">
                <a:solidFill>
                  <a:srgbClr val="CFD0D8"/>
                </a:solidFill>
                <a:latin typeface="Instrument Sans Medium" pitchFamily="34" charset="0"/>
                <a:ea typeface="Instrument Sans Medium" pitchFamily="34" charset="-122"/>
                <a:cs typeface="Instrument Sans Medium" pitchFamily="34" charset="-120"/>
              </a:rPr>
              <a:t>Model Training</a:t>
            </a:r>
            <a:endParaRPr lang="en-US" sz="950" dirty="0"/>
          </a:p>
        </p:txBody>
      </p:sp>
      <p:sp>
        <p:nvSpPr>
          <p:cNvPr id="13" name="Text 8"/>
          <p:cNvSpPr/>
          <p:nvPr/>
        </p:nvSpPr>
        <p:spPr>
          <a:xfrm>
            <a:off x="1613297" y="4230053"/>
            <a:ext cx="12049006" cy="198477"/>
          </a:xfrm>
          <a:prstGeom prst="rect">
            <a:avLst/>
          </a:prstGeom>
          <a:noFill/>
          <a:ln/>
        </p:spPr>
        <p:txBody>
          <a:bodyPr wrap="none" lIns="0" tIns="0" rIns="0" bIns="0" rtlCol="0" anchor="t"/>
          <a:lstStyle/>
          <a:p>
            <a:pPr marL="0" indent="0" algn="l">
              <a:lnSpc>
                <a:spcPts val="1550"/>
              </a:lnSpc>
              <a:buNone/>
            </a:pPr>
            <a:r>
              <a:rPr lang="en-US" sz="950" dirty="0">
                <a:solidFill>
                  <a:srgbClr val="CFD0D8"/>
                </a:solidFill>
                <a:latin typeface="Instrument Sans Medium" pitchFamily="34" charset="0"/>
                <a:ea typeface="Instrument Sans Medium" pitchFamily="34" charset="-122"/>
                <a:cs typeface="Instrument Sans Medium" pitchFamily="34" charset="-120"/>
              </a:rPr>
              <a:t>The method has been used is fitting:</a:t>
            </a:r>
            <a:endParaRPr lang="en-US" sz="950" dirty="0"/>
          </a:p>
        </p:txBody>
      </p:sp>
      <p:pic>
        <p:nvPicPr>
          <p:cNvPr id="14" name="Image 3" descr="preencoded.png"/>
          <p:cNvPicPr>
            <a:picLocks noChangeAspect="1"/>
          </p:cNvPicPr>
          <p:nvPr/>
        </p:nvPicPr>
        <p:blipFill>
          <a:blip r:embed="rId6"/>
          <a:stretch>
            <a:fillRect/>
          </a:stretch>
        </p:blipFill>
        <p:spPr>
          <a:xfrm>
            <a:off x="1613297" y="4540210"/>
            <a:ext cx="4995267" cy="744617"/>
          </a:xfrm>
          <a:prstGeom prst="rect">
            <a:avLst/>
          </a:prstGeom>
        </p:spPr>
      </p:pic>
      <p:sp>
        <p:nvSpPr>
          <p:cNvPr id="15" name="Text 9"/>
          <p:cNvSpPr/>
          <p:nvPr/>
        </p:nvSpPr>
        <p:spPr>
          <a:xfrm>
            <a:off x="1613297" y="5396508"/>
            <a:ext cx="12049006" cy="198477"/>
          </a:xfrm>
          <a:prstGeom prst="rect">
            <a:avLst/>
          </a:prstGeom>
          <a:noFill/>
          <a:ln/>
        </p:spPr>
        <p:txBody>
          <a:bodyPr wrap="none" lIns="0" tIns="0" rIns="0" bIns="0" rtlCol="0" anchor="t"/>
          <a:lstStyle/>
          <a:p>
            <a:pPr marL="0" indent="0" algn="l">
              <a:lnSpc>
                <a:spcPts val="1550"/>
              </a:lnSpc>
              <a:buNone/>
            </a:pPr>
            <a:endParaRPr lang="en-US" sz="950" dirty="0"/>
          </a:p>
        </p:txBody>
      </p:sp>
      <p:pic>
        <p:nvPicPr>
          <p:cNvPr id="16" name="Image 4" descr="preencoded.png"/>
          <p:cNvPicPr>
            <a:picLocks noChangeAspect="1"/>
          </p:cNvPicPr>
          <p:nvPr/>
        </p:nvPicPr>
        <p:blipFill>
          <a:blip r:embed="rId7"/>
          <a:stretch>
            <a:fillRect/>
          </a:stretch>
        </p:blipFill>
        <p:spPr>
          <a:xfrm>
            <a:off x="968097" y="5694164"/>
            <a:ext cx="496372" cy="1394817"/>
          </a:xfrm>
          <a:prstGeom prst="rect">
            <a:avLst/>
          </a:prstGeom>
        </p:spPr>
      </p:pic>
      <p:sp>
        <p:nvSpPr>
          <p:cNvPr id="17" name="Text 10"/>
          <p:cNvSpPr/>
          <p:nvPr/>
        </p:nvSpPr>
        <p:spPr>
          <a:xfrm>
            <a:off x="1613297" y="5793343"/>
            <a:ext cx="12049006" cy="198477"/>
          </a:xfrm>
          <a:prstGeom prst="rect">
            <a:avLst/>
          </a:prstGeom>
          <a:noFill/>
          <a:ln/>
        </p:spPr>
        <p:txBody>
          <a:bodyPr wrap="none" lIns="0" tIns="0" rIns="0" bIns="0" rtlCol="0" anchor="t"/>
          <a:lstStyle/>
          <a:p>
            <a:pPr marL="0" indent="0" algn="l">
              <a:lnSpc>
                <a:spcPts val="1550"/>
              </a:lnSpc>
              <a:buNone/>
            </a:pPr>
            <a:r>
              <a:rPr lang="en-US" sz="950" dirty="0">
                <a:solidFill>
                  <a:srgbClr val="CFD0D8"/>
                </a:solidFill>
                <a:latin typeface="Instrument Sans Medium" pitchFamily="34" charset="0"/>
                <a:ea typeface="Instrument Sans Medium" pitchFamily="34" charset="-122"/>
                <a:cs typeface="Instrument Sans Medium" pitchFamily="34" charset="-120"/>
              </a:rPr>
              <a:t>Model Optimization</a:t>
            </a:r>
            <a:endParaRPr lang="en-US" sz="950" dirty="0"/>
          </a:p>
        </p:txBody>
      </p:sp>
      <p:sp>
        <p:nvSpPr>
          <p:cNvPr id="18" name="Text 11"/>
          <p:cNvSpPr/>
          <p:nvPr/>
        </p:nvSpPr>
        <p:spPr>
          <a:xfrm>
            <a:off x="1613297" y="6051352"/>
            <a:ext cx="12049006" cy="198477"/>
          </a:xfrm>
          <a:prstGeom prst="rect">
            <a:avLst/>
          </a:prstGeom>
          <a:noFill/>
          <a:ln/>
        </p:spPr>
        <p:txBody>
          <a:bodyPr wrap="none" lIns="0" tIns="0" rIns="0" bIns="0" rtlCol="0" anchor="t"/>
          <a:lstStyle/>
          <a:p>
            <a:pPr marL="0" indent="0" algn="l">
              <a:lnSpc>
                <a:spcPts val="1550"/>
              </a:lnSpc>
              <a:buNone/>
            </a:pPr>
            <a:r>
              <a:rPr lang="en-US" sz="950" b="1" dirty="0">
                <a:solidFill>
                  <a:srgbClr val="CFD0D8"/>
                </a:solidFill>
                <a:latin typeface="Instrument Sans Medium" pitchFamily="34" charset="0"/>
                <a:ea typeface="Instrument Sans Medium" pitchFamily="34" charset="-122"/>
                <a:cs typeface="Instrument Sans Medium" pitchFamily="34" charset="-120"/>
              </a:rPr>
              <a:t>HyperParameters:</a:t>
            </a:r>
            <a:endParaRPr lang="en-US" sz="950" dirty="0"/>
          </a:p>
        </p:txBody>
      </p:sp>
      <p:sp>
        <p:nvSpPr>
          <p:cNvPr id="19" name="Text 12"/>
          <p:cNvSpPr/>
          <p:nvPr/>
        </p:nvSpPr>
        <p:spPr>
          <a:xfrm>
            <a:off x="1613297" y="6309360"/>
            <a:ext cx="12049006" cy="213717"/>
          </a:xfrm>
          <a:prstGeom prst="rect">
            <a:avLst/>
          </a:prstGeom>
          <a:noFill/>
          <a:ln/>
        </p:spPr>
        <p:txBody>
          <a:bodyPr wrap="none" lIns="0" tIns="0" rIns="0" bIns="0" rtlCol="0" anchor="t"/>
          <a:lstStyle/>
          <a:p>
            <a:pPr marL="342900" indent="-342900">
              <a:lnSpc>
                <a:spcPts val="1250"/>
              </a:lnSpc>
              <a:buSzPct val="100000"/>
              <a:buChar char="•"/>
            </a:pPr>
            <a:r>
              <a:rPr lang="en-US" sz="750" dirty="0">
                <a:solidFill>
                  <a:srgbClr val="CFD0D8"/>
                </a:solidFill>
                <a:highlight>
                  <a:srgbClr val="252528"/>
                </a:highlight>
                <a:latin typeface="Consolas" pitchFamily="34" charset="0"/>
                <a:ea typeface="Consolas" pitchFamily="34" charset="-122"/>
                <a:cs typeface="Consolas" pitchFamily="34" charset="-120"/>
              </a:rPr>
              <a:t>n_estimators=100</a:t>
            </a:r>
            <a:r>
              <a:rPr lang="en-US" sz="750" dirty="0">
                <a:solidFill>
                  <a:srgbClr val="CFD0D8"/>
                </a:solidFill>
                <a:latin typeface="Instrument Sans Medium" pitchFamily="34" charset="0"/>
                <a:ea typeface="Instrument Sans Medium" pitchFamily="34" charset="-122"/>
                <a:cs typeface="Instrument Sans Medium" pitchFamily="34" charset="-120"/>
              </a:rPr>
              <a:t>: Number of decision trees in the forest</a:t>
            </a:r>
            <a:endParaRPr lang="en-US" sz="750" dirty="0"/>
          </a:p>
        </p:txBody>
      </p:sp>
      <p:sp>
        <p:nvSpPr>
          <p:cNvPr id="20" name="Text 13"/>
          <p:cNvSpPr/>
          <p:nvPr/>
        </p:nvSpPr>
        <p:spPr>
          <a:xfrm>
            <a:off x="1613297" y="6557724"/>
            <a:ext cx="12049006" cy="213717"/>
          </a:xfrm>
          <a:prstGeom prst="rect">
            <a:avLst/>
          </a:prstGeom>
          <a:noFill/>
          <a:ln/>
        </p:spPr>
        <p:txBody>
          <a:bodyPr wrap="none" lIns="0" tIns="0" rIns="0" bIns="0" rtlCol="0" anchor="t"/>
          <a:lstStyle/>
          <a:p>
            <a:pPr marL="342900" indent="-342900">
              <a:lnSpc>
                <a:spcPts val="1250"/>
              </a:lnSpc>
              <a:buSzPct val="100000"/>
              <a:buChar char="•"/>
            </a:pPr>
            <a:r>
              <a:rPr lang="en-US" sz="750" dirty="0">
                <a:solidFill>
                  <a:srgbClr val="CFD0D8"/>
                </a:solidFill>
                <a:highlight>
                  <a:srgbClr val="252528"/>
                </a:highlight>
                <a:latin typeface="Consolas" pitchFamily="34" charset="0"/>
                <a:ea typeface="Consolas" pitchFamily="34" charset="-122"/>
                <a:cs typeface="Consolas" pitchFamily="34" charset="-120"/>
              </a:rPr>
              <a:t>random_state=42</a:t>
            </a:r>
            <a:r>
              <a:rPr lang="en-US" sz="750" dirty="0">
                <a:solidFill>
                  <a:srgbClr val="CFD0D8"/>
                </a:solidFill>
                <a:latin typeface="Instrument Sans Medium" pitchFamily="34" charset="0"/>
                <a:ea typeface="Instrument Sans Medium" pitchFamily="34" charset="-122"/>
                <a:cs typeface="Instrument Sans Medium" pitchFamily="34" charset="-120"/>
              </a:rPr>
              <a:t>: Ensures reproducibility of results</a:t>
            </a:r>
            <a:r>
              <a:rPr lang="en-US" sz="750" dirty="0">
                <a:solidFill>
                  <a:srgbClr val="F44444"/>
                </a:solidFill>
                <a:latin typeface="Instrument Sans Medium" pitchFamily="34" charset="0"/>
                <a:ea typeface="Instrument Sans Medium" pitchFamily="34" charset="-122"/>
                <a:cs typeface="Instrument Sans Medium" pitchFamily="34" charset="-120"/>
              </a:rPr>
              <a:t> </a:t>
            </a:r>
            <a:endParaRPr lang="en-US" sz="750" dirty="0"/>
          </a:p>
        </p:txBody>
      </p:sp>
      <p:sp>
        <p:nvSpPr>
          <p:cNvPr id="21" name="Text 14"/>
          <p:cNvSpPr/>
          <p:nvPr/>
        </p:nvSpPr>
        <p:spPr>
          <a:xfrm>
            <a:off x="1613297" y="6830973"/>
            <a:ext cx="12049006" cy="158829"/>
          </a:xfrm>
          <a:prstGeom prst="rect">
            <a:avLst/>
          </a:prstGeom>
          <a:noFill/>
          <a:ln/>
        </p:spPr>
        <p:txBody>
          <a:bodyPr wrap="none" lIns="0" tIns="0" rIns="0" bIns="0" rtlCol="0" anchor="t"/>
          <a:lstStyle/>
          <a:p>
            <a:pPr marL="0" indent="0" algn="l">
              <a:lnSpc>
                <a:spcPts val="1250"/>
              </a:lnSpc>
              <a:buNone/>
            </a:pPr>
            <a:endParaRPr lang="en-US" sz="750" dirty="0"/>
          </a:p>
        </p:txBody>
      </p:sp>
      <p:sp>
        <p:nvSpPr>
          <p:cNvPr id="22" name="Text 15"/>
          <p:cNvSpPr/>
          <p:nvPr/>
        </p:nvSpPr>
        <p:spPr>
          <a:xfrm>
            <a:off x="968097" y="7200662"/>
            <a:ext cx="12694206" cy="158829"/>
          </a:xfrm>
          <a:prstGeom prst="rect">
            <a:avLst/>
          </a:prstGeom>
          <a:noFill/>
          <a:ln/>
        </p:spPr>
        <p:txBody>
          <a:bodyPr wrap="none" lIns="0" tIns="0" rIns="0" bIns="0" rtlCol="0" anchor="t"/>
          <a:lstStyle/>
          <a:p>
            <a:pPr marL="0" indent="0">
              <a:lnSpc>
                <a:spcPts val="1250"/>
              </a:lnSpc>
              <a:buNone/>
            </a:pPr>
            <a:endParaRPr lang="en-US" sz="750" dirty="0"/>
          </a:p>
        </p:txBody>
      </p:sp>
      <p:sp>
        <p:nvSpPr>
          <p:cNvPr id="23" name="Text 16"/>
          <p:cNvSpPr/>
          <p:nvPr/>
        </p:nvSpPr>
        <p:spPr>
          <a:xfrm>
            <a:off x="968097" y="7471172"/>
            <a:ext cx="12694206" cy="158829"/>
          </a:xfrm>
          <a:prstGeom prst="rect">
            <a:avLst/>
          </a:prstGeom>
          <a:noFill/>
          <a:ln/>
        </p:spPr>
        <p:txBody>
          <a:bodyPr wrap="none" lIns="0" tIns="0" rIns="0" bIns="0" rtlCol="0" anchor="t"/>
          <a:lstStyle/>
          <a:p>
            <a:pPr marL="0" indent="0">
              <a:lnSpc>
                <a:spcPts val="1250"/>
              </a:lnSpc>
              <a:buNone/>
            </a:pPr>
            <a:endParaRPr lang="en-US" sz="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433507" y="243840"/>
            <a:ext cx="13763387" cy="7741920"/>
          </a:xfrm>
          <a:prstGeom prst="roundRect">
            <a:avLst>
              <a:gd name="adj" fmla="val 1985"/>
            </a:avLst>
          </a:prstGeom>
          <a:solidFill>
            <a:srgbClr val="2A2A2D">
              <a:alpha val="95000"/>
            </a:srgbClr>
          </a:solidFill>
          <a:ln w="7620">
            <a:solidFill>
              <a:srgbClr val="E6E6E6">
                <a:alpha val="25000"/>
              </a:srgbClr>
            </a:solidFill>
            <a:prstDash val="solid"/>
          </a:ln>
        </p:spPr>
      </p:sp>
      <p:pic>
        <p:nvPicPr>
          <p:cNvPr id="3" name="Image 0" descr="preencoded.png"/>
          <p:cNvPicPr>
            <a:picLocks noChangeAspect="1"/>
          </p:cNvPicPr>
          <p:nvPr/>
        </p:nvPicPr>
        <p:blipFill>
          <a:blip r:embed="rId3"/>
          <a:stretch>
            <a:fillRect/>
          </a:stretch>
        </p:blipFill>
        <p:spPr>
          <a:xfrm>
            <a:off x="433507" y="243840"/>
            <a:ext cx="6881693" cy="7741920"/>
          </a:xfrm>
          <a:prstGeom prst="rect">
            <a:avLst/>
          </a:prstGeom>
        </p:spPr>
      </p:pic>
      <p:pic>
        <p:nvPicPr>
          <p:cNvPr id="4" name="Image 1" descr="preencoded.png"/>
          <p:cNvPicPr>
            <a:picLocks noChangeAspect="1"/>
          </p:cNvPicPr>
          <p:nvPr/>
        </p:nvPicPr>
        <p:blipFill>
          <a:blip r:embed="rId4"/>
          <a:stretch>
            <a:fillRect/>
          </a:stretch>
        </p:blipFill>
        <p:spPr>
          <a:xfrm>
            <a:off x="1157764" y="2030730"/>
            <a:ext cx="5433060" cy="4168140"/>
          </a:xfrm>
          <a:prstGeom prst="rect">
            <a:avLst/>
          </a:prstGeom>
        </p:spPr>
      </p:pic>
      <p:sp>
        <p:nvSpPr>
          <p:cNvPr id="5" name="Text 1"/>
          <p:cNvSpPr/>
          <p:nvPr/>
        </p:nvSpPr>
        <p:spPr>
          <a:xfrm>
            <a:off x="8061960" y="1733074"/>
            <a:ext cx="5334595" cy="666869"/>
          </a:xfrm>
          <a:prstGeom prst="rect">
            <a:avLst/>
          </a:prstGeom>
          <a:noFill/>
          <a:ln/>
        </p:spPr>
        <p:txBody>
          <a:bodyPr wrap="none" lIns="0" tIns="0" rIns="0" bIns="0" rtlCol="0" anchor="t"/>
          <a:lstStyle/>
          <a:p>
            <a:pPr marL="0" indent="0">
              <a:lnSpc>
                <a:spcPts val="5250"/>
              </a:lnSpc>
              <a:buNone/>
            </a:pPr>
            <a:r>
              <a:rPr lang="en-US" sz="4200" dirty="0">
                <a:solidFill>
                  <a:srgbClr val="CBCCCE"/>
                </a:solidFill>
                <a:latin typeface="Instrument Sans Semi Bold" pitchFamily="34" charset="0"/>
                <a:ea typeface="Instrument Sans Semi Bold" pitchFamily="34" charset="-122"/>
                <a:cs typeface="Instrument Sans Semi Bold" pitchFamily="34" charset="-120"/>
              </a:rPr>
              <a:t>Model Evaluation</a:t>
            </a:r>
            <a:endParaRPr lang="en-US" sz="4200" dirty="0"/>
          </a:p>
        </p:txBody>
      </p:sp>
      <p:sp>
        <p:nvSpPr>
          <p:cNvPr id="6" name="Text 2"/>
          <p:cNvSpPr/>
          <p:nvPr/>
        </p:nvSpPr>
        <p:spPr>
          <a:xfrm>
            <a:off x="8061960" y="2719983"/>
            <a:ext cx="4312087" cy="533400"/>
          </a:xfrm>
          <a:prstGeom prst="rect">
            <a:avLst/>
          </a:prstGeom>
          <a:noFill/>
          <a:ln/>
        </p:spPr>
        <p:txBody>
          <a:bodyPr wrap="none" lIns="0" tIns="0" rIns="0" bIns="0" rtlCol="0" anchor="t"/>
          <a:lstStyle/>
          <a:p>
            <a:pPr marL="0" indent="0">
              <a:lnSpc>
                <a:spcPts val="4200"/>
              </a:lnSpc>
              <a:buNone/>
            </a:pPr>
            <a:r>
              <a:rPr lang="en-US" sz="3350" dirty="0">
                <a:solidFill>
                  <a:srgbClr val="CBCCCE"/>
                </a:solidFill>
                <a:latin typeface="Instrument Sans Semi Bold" pitchFamily="34" charset="0"/>
                <a:ea typeface="Instrument Sans Semi Bold" pitchFamily="34" charset="-122"/>
                <a:cs typeface="Instrument Sans Semi Bold" pitchFamily="34" charset="-120"/>
              </a:rPr>
              <a:t>Performance Metrics </a:t>
            </a:r>
            <a:endParaRPr lang="en-US" sz="3350" dirty="0"/>
          </a:p>
        </p:txBody>
      </p:sp>
      <p:sp>
        <p:nvSpPr>
          <p:cNvPr id="7" name="Text 3"/>
          <p:cNvSpPr/>
          <p:nvPr/>
        </p:nvSpPr>
        <p:spPr>
          <a:xfrm>
            <a:off x="8061960" y="3573423"/>
            <a:ext cx="4899184" cy="400050"/>
          </a:xfrm>
          <a:prstGeom prst="rect">
            <a:avLst/>
          </a:prstGeom>
          <a:noFill/>
          <a:ln/>
        </p:spPr>
        <p:txBody>
          <a:bodyPr wrap="none" lIns="0" tIns="0" rIns="0" bIns="0" rtlCol="0" anchor="t"/>
          <a:lstStyle/>
          <a:p>
            <a:pPr marL="0" indent="0">
              <a:lnSpc>
                <a:spcPts val="3150"/>
              </a:lnSpc>
              <a:buNone/>
            </a:pPr>
            <a:r>
              <a:rPr lang="en-US" sz="2500" dirty="0">
                <a:solidFill>
                  <a:srgbClr val="5CC97B"/>
                </a:solidFill>
                <a:latin typeface="Instrument Sans Semi Bold" pitchFamily="34" charset="0"/>
                <a:ea typeface="Instrument Sans Semi Bold" pitchFamily="34" charset="-122"/>
                <a:cs typeface="Instrument Sans Semi Bold" pitchFamily="34" charset="-120"/>
              </a:rPr>
              <a:t>Random Forest Regressor Model</a:t>
            </a:r>
            <a:endParaRPr lang="en-US" sz="2500" dirty="0"/>
          </a:p>
        </p:txBody>
      </p:sp>
      <p:sp>
        <p:nvSpPr>
          <p:cNvPr id="8" name="Text 4"/>
          <p:cNvSpPr/>
          <p:nvPr/>
        </p:nvSpPr>
        <p:spPr>
          <a:xfrm>
            <a:off x="8061960" y="4293513"/>
            <a:ext cx="5388173" cy="682704"/>
          </a:xfrm>
          <a:prstGeom prst="rect">
            <a:avLst/>
          </a:prstGeom>
          <a:noFill/>
          <a:ln/>
        </p:spPr>
        <p:txBody>
          <a:bodyPr wrap="square" lIns="0" tIns="0" rIns="0" bIns="0" rtlCol="0" anchor="t"/>
          <a:lstStyle/>
          <a:p>
            <a:pPr marL="0" indent="0">
              <a:lnSpc>
                <a:spcPts val="2650"/>
              </a:lnSpc>
              <a:buNone/>
            </a:pPr>
            <a:r>
              <a:rPr lang="en-US" sz="1650" dirty="0">
                <a:solidFill>
                  <a:srgbClr val="CFD0D8"/>
                </a:solidFill>
                <a:latin typeface="Instrument Sans Medium" pitchFamily="34" charset="0"/>
                <a:ea typeface="Instrument Sans Medium" pitchFamily="34" charset="-122"/>
                <a:cs typeface="Instrument Sans Medium" pitchFamily="34" charset="-120"/>
              </a:rPr>
              <a:t>The value of R-squared calculation  for  </a:t>
            </a:r>
            <a:r>
              <a:rPr lang="en-US" sz="1650" dirty="0">
                <a:solidFill>
                  <a:srgbClr val="5CC97B"/>
                </a:solidFill>
                <a:latin typeface="Instrument Sans Medium" pitchFamily="34" charset="0"/>
                <a:ea typeface="Instrument Sans Medium" pitchFamily="34" charset="-122"/>
                <a:cs typeface="Instrument Sans Medium" pitchFamily="34" charset="-120"/>
              </a:rPr>
              <a:t>Random Forest Regressor Model </a:t>
            </a:r>
            <a:r>
              <a:rPr lang="en-US" sz="1650" dirty="0">
                <a:solidFill>
                  <a:srgbClr val="FFFFFF"/>
                </a:solidFill>
                <a:latin typeface="Instrument Sans Medium" pitchFamily="34" charset="0"/>
                <a:ea typeface="Instrument Sans Medium" pitchFamily="34" charset="-122"/>
                <a:cs typeface="Instrument Sans Medium" pitchFamily="34" charset="-120"/>
              </a:rPr>
              <a:t>is '97%'</a:t>
            </a:r>
            <a:r>
              <a:rPr lang="en-US" sz="1650" dirty="0">
                <a:solidFill>
                  <a:srgbClr val="CFD0D8"/>
                </a:solidFill>
                <a:latin typeface="Instrument Sans Medium" pitchFamily="34" charset="0"/>
                <a:ea typeface="Instrument Sans Medium" pitchFamily="34" charset="-122"/>
                <a:cs typeface="Instrument Sans Medium" pitchFamily="34" charset="-120"/>
              </a:rPr>
              <a:t>.</a:t>
            </a:r>
            <a:endParaRPr lang="en-US" sz="1650" dirty="0"/>
          </a:p>
        </p:txBody>
      </p:sp>
      <p:sp>
        <p:nvSpPr>
          <p:cNvPr id="9" name="Text 5"/>
          <p:cNvSpPr/>
          <p:nvPr/>
        </p:nvSpPr>
        <p:spPr>
          <a:xfrm>
            <a:off x="8061960" y="5296257"/>
            <a:ext cx="5388173" cy="1200150"/>
          </a:xfrm>
          <a:prstGeom prst="rect">
            <a:avLst/>
          </a:prstGeom>
          <a:noFill/>
          <a:ln/>
        </p:spPr>
        <p:txBody>
          <a:bodyPr wrap="square" lIns="0" tIns="0" rIns="0" bIns="0" rtlCol="0" anchor="t"/>
          <a:lstStyle/>
          <a:p>
            <a:pPr marL="0" indent="0">
              <a:lnSpc>
                <a:spcPts val="3150"/>
              </a:lnSpc>
              <a:buNone/>
            </a:pPr>
            <a:r>
              <a:rPr lang="en-US" sz="2500" b="1" dirty="0">
                <a:solidFill>
                  <a:srgbClr val="CBCCCE"/>
                </a:solidFill>
                <a:latin typeface="Instrument Sans Semi Bold" pitchFamily="34" charset="0"/>
                <a:ea typeface="Instrument Sans Semi Bold" pitchFamily="34" charset="-122"/>
                <a:cs typeface="Instrument Sans Semi Bold" pitchFamily="34" charset="-120"/>
              </a:rPr>
              <a:t>Scatter Plot:</a:t>
            </a:r>
            <a:r>
              <a:rPr lang="en-US" sz="2500" dirty="0">
                <a:solidFill>
                  <a:srgbClr val="CBCCCE"/>
                </a:solidFill>
                <a:latin typeface="Instrument Sans Semi Bold" pitchFamily="34" charset="0"/>
                <a:ea typeface="Instrument Sans Semi Bold" pitchFamily="34" charset="-122"/>
                <a:cs typeface="Instrument Sans Semi Bold" pitchFamily="34" charset="-120"/>
              </a:rPr>
              <a:t> Visualized actual vs. predicted sales values to evaluate model performance:</a:t>
            </a:r>
            <a:endParaRPr lang="en-US" sz="25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433507" y="243840"/>
            <a:ext cx="13763387" cy="7741920"/>
          </a:xfrm>
          <a:prstGeom prst="roundRect">
            <a:avLst>
              <a:gd name="adj" fmla="val 1985"/>
            </a:avLst>
          </a:prstGeom>
          <a:solidFill>
            <a:srgbClr val="2A2A2D">
              <a:alpha val="95000"/>
            </a:srgbClr>
          </a:solidFill>
          <a:ln w="7620">
            <a:solidFill>
              <a:srgbClr val="E6E6E6">
                <a:alpha val="25000"/>
              </a:srgbClr>
            </a:solidFill>
            <a:prstDash val="solid"/>
          </a:ln>
        </p:spPr>
      </p:sp>
      <p:pic>
        <p:nvPicPr>
          <p:cNvPr id="3" name="Image 0" descr="preencoded.png"/>
          <p:cNvPicPr>
            <a:picLocks noChangeAspect="1"/>
          </p:cNvPicPr>
          <p:nvPr/>
        </p:nvPicPr>
        <p:blipFill>
          <a:blip r:embed="rId3"/>
          <a:stretch>
            <a:fillRect/>
          </a:stretch>
        </p:blipFill>
        <p:spPr>
          <a:xfrm>
            <a:off x="433507" y="243840"/>
            <a:ext cx="6881693" cy="7741920"/>
          </a:xfrm>
          <a:prstGeom prst="rect">
            <a:avLst/>
          </a:prstGeom>
        </p:spPr>
      </p:pic>
      <p:pic>
        <p:nvPicPr>
          <p:cNvPr id="4" name="Image 1" descr="preencoded.png"/>
          <p:cNvPicPr>
            <a:picLocks noChangeAspect="1"/>
          </p:cNvPicPr>
          <p:nvPr/>
        </p:nvPicPr>
        <p:blipFill>
          <a:blip r:embed="rId4"/>
          <a:stretch>
            <a:fillRect/>
          </a:stretch>
        </p:blipFill>
        <p:spPr>
          <a:xfrm>
            <a:off x="700207" y="1706404"/>
            <a:ext cx="6348174" cy="4816673"/>
          </a:xfrm>
          <a:prstGeom prst="rect">
            <a:avLst/>
          </a:prstGeom>
        </p:spPr>
      </p:pic>
      <p:sp>
        <p:nvSpPr>
          <p:cNvPr id="5" name="Text 1"/>
          <p:cNvSpPr/>
          <p:nvPr/>
        </p:nvSpPr>
        <p:spPr>
          <a:xfrm>
            <a:off x="8061960" y="2066449"/>
            <a:ext cx="5334595" cy="666869"/>
          </a:xfrm>
          <a:prstGeom prst="rect">
            <a:avLst/>
          </a:prstGeom>
          <a:noFill/>
          <a:ln/>
        </p:spPr>
        <p:txBody>
          <a:bodyPr wrap="none" lIns="0" tIns="0" rIns="0" bIns="0" rtlCol="0" anchor="t"/>
          <a:lstStyle/>
          <a:p>
            <a:pPr marL="0" indent="0">
              <a:lnSpc>
                <a:spcPts val="5250"/>
              </a:lnSpc>
              <a:buNone/>
            </a:pPr>
            <a:r>
              <a:rPr lang="en-US" sz="4200" dirty="0">
                <a:solidFill>
                  <a:srgbClr val="CBCCCE"/>
                </a:solidFill>
                <a:latin typeface="Instrument Sans Semi Bold" pitchFamily="34" charset="0"/>
                <a:ea typeface="Instrument Sans Semi Bold" pitchFamily="34" charset="-122"/>
                <a:cs typeface="Instrument Sans Semi Bold" pitchFamily="34" charset="-120"/>
              </a:rPr>
              <a:t>Model Evaluation</a:t>
            </a:r>
            <a:endParaRPr lang="en-US" sz="4200" dirty="0"/>
          </a:p>
        </p:txBody>
      </p:sp>
      <p:sp>
        <p:nvSpPr>
          <p:cNvPr id="6" name="Text 2"/>
          <p:cNvSpPr/>
          <p:nvPr/>
        </p:nvSpPr>
        <p:spPr>
          <a:xfrm>
            <a:off x="8061960" y="3053358"/>
            <a:ext cx="4312087" cy="533400"/>
          </a:xfrm>
          <a:prstGeom prst="rect">
            <a:avLst/>
          </a:prstGeom>
          <a:noFill/>
          <a:ln/>
        </p:spPr>
        <p:txBody>
          <a:bodyPr wrap="none" lIns="0" tIns="0" rIns="0" bIns="0" rtlCol="0" anchor="t"/>
          <a:lstStyle/>
          <a:p>
            <a:pPr marL="0" indent="0">
              <a:lnSpc>
                <a:spcPts val="4200"/>
              </a:lnSpc>
              <a:buNone/>
            </a:pPr>
            <a:r>
              <a:rPr lang="en-US" sz="3350" dirty="0">
                <a:solidFill>
                  <a:srgbClr val="CBCCCE"/>
                </a:solidFill>
                <a:latin typeface="Instrument Sans Semi Bold" pitchFamily="34" charset="0"/>
                <a:ea typeface="Instrument Sans Semi Bold" pitchFamily="34" charset="-122"/>
                <a:cs typeface="Instrument Sans Semi Bold" pitchFamily="34" charset="-120"/>
              </a:rPr>
              <a:t>Performance Metrics </a:t>
            </a:r>
            <a:endParaRPr lang="en-US" sz="3350" dirty="0"/>
          </a:p>
        </p:txBody>
      </p:sp>
      <p:sp>
        <p:nvSpPr>
          <p:cNvPr id="7" name="Text 3"/>
          <p:cNvSpPr/>
          <p:nvPr/>
        </p:nvSpPr>
        <p:spPr>
          <a:xfrm>
            <a:off x="8061960" y="3906798"/>
            <a:ext cx="3543181" cy="400050"/>
          </a:xfrm>
          <a:prstGeom prst="rect">
            <a:avLst/>
          </a:prstGeom>
          <a:noFill/>
          <a:ln/>
        </p:spPr>
        <p:txBody>
          <a:bodyPr wrap="none" lIns="0" tIns="0" rIns="0" bIns="0" rtlCol="0" anchor="t"/>
          <a:lstStyle/>
          <a:p>
            <a:pPr marL="0" indent="0">
              <a:lnSpc>
                <a:spcPts val="3150"/>
              </a:lnSpc>
              <a:buNone/>
            </a:pPr>
            <a:r>
              <a:rPr lang="en-US" sz="2500" dirty="0">
                <a:solidFill>
                  <a:srgbClr val="5CC97B"/>
                </a:solidFill>
                <a:latin typeface="Instrument Sans Semi Bold" pitchFamily="34" charset="0"/>
                <a:ea typeface="Instrument Sans Semi Bold" pitchFamily="34" charset="-122"/>
                <a:cs typeface="Instrument Sans Semi Bold" pitchFamily="34" charset="-120"/>
              </a:rPr>
              <a:t>Linear Regressor Model</a:t>
            </a:r>
            <a:endParaRPr lang="en-US" sz="2500" dirty="0"/>
          </a:p>
        </p:txBody>
      </p:sp>
      <p:sp>
        <p:nvSpPr>
          <p:cNvPr id="8" name="Text 4"/>
          <p:cNvSpPr/>
          <p:nvPr/>
        </p:nvSpPr>
        <p:spPr>
          <a:xfrm>
            <a:off x="8061960" y="4626888"/>
            <a:ext cx="5388173" cy="682704"/>
          </a:xfrm>
          <a:prstGeom prst="rect">
            <a:avLst/>
          </a:prstGeom>
          <a:noFill/>
          <a:ln/>
        </p:spPr>
        <p:txBody>
          <a:bodyPr wrap="square" lIns="0" tIns="0" rIns="0" bIns="0" rtlCol="0" anchor="t"/>
          <a:lstStyle/>
          <a:p>
            <a:pPr marL="0" indent="0">
              <a:lnSpc>
                <a:spcPts val="2650"/>
              </a:lnSpc>
              <a:buNone/>
            </a:pPr>
            <a:r>
              <a:rPr lang="en-US" sz="1650" dirty="0">
                <a:solidFill>
                  <a:srgbClr val="CFD0D8"/>
                </a:solidFill>
                <a:latin typeface="Instrument Sans Medium" pitchFamily="34" charset="0"/>
                <a:ea typeface="Instrument Sans Medium" pitchFamily="34" charset="-122"/>
                <a:cs typeface="Instrument Sans Medium" pitchFamily="34" charset="-120"/>
              </a:rPr>
              <a:t>The value of R-squared calculation for  </a:t>
            </a:r>
            <a:r>
              <a:rPr lang="en-US" sz="1650" dirty="0">
                <a:solidFill>
                  <a:srgbClr val="5CC97B"/>
                </a:solidFill>
                <a:latin typeface="Instrument Sans Medium" pitchFamily="34" charset="0"/>
                <a:ea typeface="Instrument Sans Medium" pitchFamily="34" charset="-122"/>
                <a:cs typeface="Instrument Sans Medium" pitchFamily="34" charset="-120"/>
              </a:rPr>
              <a:t>Linear Regressor  Model </a:t>
            </a:r>
            <a:r>
              <a:rPr lang="en-US" sz="1650" dirty="0">
                <a:solidFill>
                  <a:srgbClr val="FFFFFF"/>
                </a:solidFill>
                <a:latin typeface="Instrument Sans Medium" pitchFamily="34" charset="0"/>
                <a:ea typeface="Instrument Sans Medium" pitchFamily="34" charset="-122"/>
                <a:cs typeface="Instrument Sans Medium" pitchFamily="34" charset="-120"/>
              </a:rPr>
              <a:t>is '84'</a:t>
            </a:r>
            <a:r>
              <a:rPr lang="en-US" sz="1650" dirty="0">
                <a:solidFill>
                  <a:srgbClr val="CFD0D8"/>
                </a:solidFill>
                <a:latin typeface="Instrument Sans Medium" pitchFamily="34" charset="0"/>
                <a:ea typeface="Instrument Sans Medium" pitchFamily="34" charset="-122"/>
                <a:cs typeface="Instrument Sans Medium" pitchFamily="34" charset="-120"/>
              </a:rPr>
              <a:t>.</a:t>
            </a:r>
            <a:endParaRPr lang="en-US" sz="1650" dirty="0"/>
          </a:p>
        </p:txBody>
      </p:sp>
      <p:sp>
        <p:nvSpPr>
          <p:cNvPr id="9" name="Text 5"/>
          <p:cNvSpPr/>
          <p:nvPr/>
        </p:nvSpPr>
        <p:spPr>
          <a:xfrm>
            <a:off x="8061960" y="5629632"/>
            <a:ext cx="4267676" cy="533400"/>
          </a:xfrm>
          <a:prstGeom prst="rect">
            <a:avLst/>
          </a:prstGeom>
          <a:noFill/>
          <a:ln/>
        </p:spPr>
        <p:txBody>
          <a:bodyPr wrap="none" lIns="0" tIns="0" rIns="0" bIns="0" rtlCol="0" anchor="t"/>
          <a:lstStyle/>
          <a:p>
            <a:pPr marL="0" indent="0">
              <a:lnSpc>
                <a:spcPts val="4200"/>
              </a:lnSpc>
              <a:buNone/>
            </a:pPr>
            <a:endParaRPr lang="en-US" sz="33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433507" y="243840"/>
            <a:ext cx="13763387" cy="7741920"/>
          </a:xfrm>
          <a:prstGeom prst="roundRect">
            <a:avLst>
              <a:gd name="adj" fmla="val 1985"/>
            </a:avLst>
          </a:prstGeom>
          <a:solidFill>
            <a:srgbClr val="2A2A2D">
              <a:alpha val="95000"/>
            </a:srgbClr>
          </a:solidFill>
          <a:ln w="7620">
            <a:solidFill>
              <a:srgbClr val="E6E6E6">
                <a:alpha val="25000"/>
              </a:srgbClr>
            </a:solidFill>
            <a:prstDash val="solid"/>
          </a:ln>
        </p:spPr>
      </p:sp>
      <p:pic>
        <p:nvPicPr>
          <p:cNvPr id="3" name="Image 0" descr="preencoded.png"/>
          <p:cNvPicPr>
            <a:picLocks noChangeAspect="1"/>
          </p:cNvPicPr>
          <p:nvPr/>
        </p:nvPicPr>
        <p:blipFill>
          <a:blip r:embed="rId3"/>
          <a:stretch>
            <a:fillRect/>
          </a:stretch>
        </p:blipFill>
        <p:spPr>
          <a:xfrm>
            <a:off x="433507" y="243840"/>
            <a:ext cx="6881693" cy="7741920"/>
          </a:xfrm>
          <a:prstGeom prst="rect">
            <a:avLst/>
          </a:prstGeom>
        </p:spPr>
      </p:pic>
      <p:pic>
        <p:nvPicPr>
          <p:cNvPr id="4" name="Image 1" descr="preencoded.png"/>
          <p:cNvPicPr>
            <a:picLocks noChangeAspect="1"/>
          </p:cNvPicPr>
          <p:nvPr/>
        </p:nvPicPr>
        <p:blipFill>
          <a:blip r:embed="rId4"/>
          <a:stretch>
            <a:fillRect/>
          </a:stretch>
        </p:blipFill>
        <p:spPr>
          <a:xfrm>
            <a:off x="1157764" y="2030730"/>
            <a:ext cx="5433060" cy="4168140"/>
          </a:xfrm>
          <a:prstGeom prst="rect">
            <a:avLst/>
          </a:prstGeom>
        </p:spPr>
      </p:pic>
      <p:sp>
        <p:nvSpPr>
          <p:cNvPr id="5" name="Text 1"/>
          <p:cNvSpPr/>
          <p:nvPr/>
        </p:nvSpPr>
        <p:spPr>
          <a:xfrm>
            <a:off x="8061960" y="2074426"/>
            <a:ext cx="5334595" cy="666869"/>
          </a:xfrm>
          <a:prstGeom prst="rect">
            <a:avLst/>
          </a:prstGeom>
          <a:noFill/>
          <a:ln/>
        </p:spPr>
        <p:txBody>
          <a:bodyPr wrap="none" lIns="0" tIns="0" rIns="0" bIns="0" rtlCol="0" anchor="t"/>
          <a:lstStyle/>
          <a:p>
            <a:pPr marL="0" indent="0">
              <a:lnSpc>
                <a:spcPts val="5250"/>
              </a:lnSpc>
              <a:buNone/>
            </a:pPr>
            <a:r>
              <a:rPr lang="en-US" sz="4200" dirty="0">
                <a:solidFill>
                  <a:srgbClr val="CBCCCE"/>
                </a:solidFill>
                <a:latin typeface="Instrument Sans Semi Bold" pitchFamily="34" charset="0"/>
                <a:ea typeface="Instrument Sans Semi Bold" pitchFamily="34" charset="-122"/>
                <a:cs typeface="Instrument Sans Semi Bold" pitchFamily="34" charset="-120"/>
              </a:rPr>
              <a:t>Model Evaluation</a:t>
            </a:r>
            <a:endParaRPr lang="en-US" sz="4200" dirty="0"/>
          </a:p>
        </p:txBody>
      </p:sp>
      <p:sp>
        <p:nvSpPr>
          <p:cNvPr id="6" name="Text 2"/>
          <p:cNvSpPr/>
          <p:nvPr/>
        </p:nvSpPr>
        <p:spPr>
          <a:xfrm>
            <a:off x="8061960" y="3061335"/>
            <a:ext cx="4312087" cy="533400"/>
          </a:xfrm>
          <a:prstGeom prst="rect">
            <a:avLst/>
          </a:prstGeom>
          <a:noFill/>
          <a:ln/>
        </p:spPr>
        <p:txBody>
          <a:bodyPr wrap="none" lIns="0" tIns="0" rIns="0" bIns="0" rtlCol="0" anchor="t"/>
          <a:lstStyle/>
          <a:p>
            <a:pPr marL="0" indent="0">
              <a:lnSpc>
                <a:spcPts val="4200"/>
              </a:lnSpc>
              <a:buNone/>
            </a:pPr>
            <a:r>
              <a:rPr lang="en-US" sz="3350" dirty="0">
                <a:solidFill>
                  <a:srgbClr val="CBCCCE"/>
                </a:solidFill>
                <a:latin typeface="Instrument Sans Semi Bold" pitchFamily="34" charset="0"/>
                <a:ea typeface="Instrument Sans Semi Bold" pitchFamily="34" charset="-122"/>
                <a:cs typeface="Instrument Sans Semi Bold" pitchFamily="34" charset="-120"/>
              </a:rPr>
              <a:t>Performance Metrics </a:t>
            </a:r>
            <a:endParaRPr lang="en-US" sz="3350" dirty="0"/>
          </a:p>
        </p:txBody>
      </p:sp>
      <p:sp>
        <p:nvSpPr>
          <p:cNvPr id="7" name="Text 3"/>
          <p:cNvSpPr/>
          <p:nvPr/>
        </p:nvSpPr>
        <p:spPr>
          <a:xfrm>
            <a:off x="8061960" y="3914775"/>
            <a:ext cx="4113252" cy="400050"/>
          </a:xfrm>
          <a:prstGeom prst="rect">
            <a:avLst/>
          </a:prstGeom>
          <a:noFill/>
          <a:ln/>
        </p:spPr>
        <p:txBody>
          <a:bodyPr wrap="none" lIns="0" tIns="0" rIns="0" bIns="0" rtlCol="0" anchor="t"/>
          <a:lstStyle/>
          <a:p>
            <a:pPr marL="0" indent="0">
              <a:lnSpc>
                <a:spcPts val="3150"/>
              </a:lnSpc>
              <a:buNone/>
            </a:pPr>
            <a:r>
              <a:rPr lang="en-US" sz="2500" dirty="0">
                <a:solidFill>
                  <a:srgbClr val="5CC97B"/>
                </a:solidFill>
                <a:latin typeface="Instrument Sans Semi Bold" pitchFamily="34" charset="0"/>
                <a:ea typeface="Instrument Sans Semi Bold" pitchFamily="34" charset="-122"/>
                <a:cs typeface="Instrument Sans Semi Bold" pitchFamily="34" charset="-120"/>
              </a:rPr>
              <a:t>ExtraTrees regressor Model</a:t>
            </a:r>
            <a:endParaRPr lang="en-US" sz="2500" dirty="0"/>
          </a:p>
        </p:txBody>
      </p:sp>
      <p:sp>
        <p:nvSpPr>
          <p:cNvPr id="8" name="Text 4"/>
          <p:cNvSpPr/>
          <p:nvPr/>
        </p:nvSpPr>
        <p:spPr>
          <a:xfrm>
            <a:off x="8061960" y="4634865"/>
            <a:ext cx="5388173" cy="666750"/>
          </a:xfrm>
          <a:prstGeom prst="rect">
            <a:avLst/>
          </a:prstGeom>
          <a:noFill/>
          <a:ln/>
        </p:spPr>
        <p:txBody>
          <a:bodyPr wrap="square" lIns="0" tIns="0" rIns="0" bIns="0" rtlCol="0" anchor="t"/>
          <a:lstStyle/>
          <a:p>
            <a:pPr marL="0" indent="0">
              <a:lnSpc>
                <a:spcPts val="2600"/>
              </a:lnSpc>
              <a:buNone/>
            </a:pPr>
            <a:r>
              <a:rPr lang="en-US" sz="2100" dirty="0">
                <a:solidFill>
                  <a:srgbClr val="CBCCCE"/>
                </a:solidFill>
                <a:latin typeface="Instrument Sans Semi Bold" pitchFamily="34" charset="0"/>
                <a:ea typeface="Instrument Sans Semi Bold" pitchFamily="34" charset="-122"/>
                <a:cs typeface="Instrument Sans Semi Bold" pitchFamily="34" charset="-120"/>
              </a:rPr>
              <a:t>The value of R-squared calculation  for  </a:t>
            </a:r>
            <a:r>
              <a:rPr lang="en-US" sz="2100" dirty="0">
                <a:solidFill>
                  <a:srgbClr val="5CC97B"/>
                </a:solidFill>
                <a:latin typeface="Instrument Sans Semi Bold" pitchFamily="34" charset="0"/>
                <a:ea typeface="Instrument Sans Semi Bold" pitchFamily="34" charset="-122"/>
                <a:cs typeface="Instrument Sans Semi Bold" pitchFamily="34" charset="-120"/>
              </a:rPr>
              <a:t>ExtraTrees regressor Model </a:t>
            </a:r>
            <a:r>
              <a:rPr lang="en-US" sz="2100" dirty="0">
                <a:solidFill>
                  <a:srgbClr val="FFFFFF"/>
                </a:solidFill>
                <a:latin typeface="Instrument Sans Semi Bold" pitchFamily="34" charset="0"/>
                <a:ea typeface="Instrument Sans Semi Bold" pitchFamily="34" charset="-122"/>
                <a:cs typeface="Instrument Sans Semi Bold" pitchFamily="34" charset="-120"/>
              </a:rPr>
              <a:t>is '0.944764'</a:t>
            </a:r>
            <a:r>
              <a:rPr lang="en-US" sz="2100" dirty="0">
                <a:solidFill>
                  <a:srgbClr val="CBCCCE"/>
                </a:solidFill>
                <a:latin typeface="Instrument Sans Semi Bold" pitchFamily="34" charset="0"/>
                <a:ea typeface="Instrument Sans Semi Bold" pitchFamily="34" charset="-122"/>
                <a:cs typeface="Instrument Sans Semi Bold" pitchFamily="34" charset="-120"/>
              </a:rPr>
              <a:t>.</a:t>
            </a:r>
            <a:endParaRPr lang="en-US" sz="2100" dirty="0"/>
          </a:p>
        </p:txBody>
      </p:sp>
      <p:sp>
        <p:nvSpPr>
          <p:cNvPr id="9" name="Text 5"/>
          <p:cNvSpPr/>
          <p:nvPr/>
        </p:nvSpPr>
        <p:spPr>
          <a:xfrm>
            <a:off x="8061960" y="5621655"/>
            <a:ext cx="4267676" cy="533400"/>
          </a:xfrm>
          <a:prstGeom prst="rect">
            <a:avLst/>
          </a:prstGeom>
          <a:noFill/>
          <a:ln/>
        </p:spPr>
        <p:txBody>
          <a:bodyPr wrap="none" lIns="0" tIns="0" rIns="0" bIns="0" rtlCol="0" anchor="t"/>
          <a:lstStyle/>
          <a:p>
            <a:pPr marL="0" indent="0">
              <a:lnSpc>
                <a:spcPts val="4200"/>
              </a:lnSpc>
              <a:buNone/>
            </a:pPr>
            <a:endParaRPr lang="en-US" sz="33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433507" y="243840"/>
            <a:ext cx="13763387" cy="7770376"/>
          </a:xfrm>
          <a:prstGeom prst="roundRect">
            <a:avLst>
              <a:gd name="adj" fmla="val 1075"/>
            </a:avLst>
          </a:prstGeom>
          <a:solidFill>
            <a:srgbClr val="2A2A2D">
              <a:alpha val="95000"/>
            </a:srgbClr>
          </a:solidFill>
          <a:ln w="7620">
            <a:solidFill>
              <a:srgbClr val="E6E6E6">
                <a:alpha val="25000"/>
              </a:srgbClr>
            </a:solidFill>
            <a:prstDash val="solid"/>
          </a:ln>
        </p:spPr>
      </p:sp>
      <p:sp>
        <p:nvSpPr>
          <p:cNvPr id="3" name="Text 1"/>
          <p:cNvSpPr/>
          <p:nvPr/>
        </p:nvSpPr>
        <p:spPr>
          <a:xfrm>
            <a:off x="1058108" y="734616"/>
            <a:ext cx="12514183" cy="1000601"/>
          </a:xfrm>
          <a:prstGeom prst="rect">
            <a:avLst/>
          </a:prstGeom>
          <a:noFill/>
          <a:ln/>
        </p:spPr>
        <p:txBody>
          <a:bodyPr wrap="square" lIns="0" tIns="0" rIns="0" bIns="0" rtlCol="0" anchor="t"/>
          <a:lstStyle/>
          <a:p>
            <a:pPr marL="0" indent="0">
              <a:lnSpc>
                <a:spcPts val="3900"/>
              </a:lnSpc>
              <a:buNone/>
            </a:pPr>
            <a:r>
              <a:rPr lang="en-US" sz="3150" dirty="0">
                <a:solidFill>
                  <a:srgbClr val="CBCCCE"/>
                </a:solidFill>
                <a:latin typeface="Instrument Sans Semi Bold" pitchFamily="34" charset="0"/>
                <a:ea typeface="Instrument Sans Semi Bold" pitchFamily="34" charset="-122"/>
                <a:cs typeface="Instrument Sans Semi Bold" pitchFamily="34" charset="-120"/>
              </a:rPr>
              <a:t>Model Comparison with Protoypes models :                      R2 - Squared Value</a:t>
            </a:r>
            <a:endParaRPr lang="en-US" sz="3150" dirty="0"/>
          </a:p>
        </p:txBody>
      </p:sp>
      <p:pic>
        <p:nvPicPr>
          <p:cNvPr id="4" name="Image 0" descr="preencoded.png"/>
          <p:cNvPicPr>
            <a:picLocks noChangeAspect="1"/>
          </p:cNvPicPr>
          <p:nvPr/>
        </p:nvPicPr>
        <p:blipFill>
          <a:blip r:embed="rId3"/>
          <a:stretch>
            <a:fillRect/>
          </a:stretch>
        </p:blipFill>
        <p:spPr>
          <a:xfrm>
            <a:off x="3982403" y="1967151"/>
            <a:ext cx="6665476" cy="3976330"/>
          </a:xfrm>
          <a:prstGeom prst="rect">
            <a:avLst/>
          </a:prstGeom>
        </p:spPr>
      </p:pic>
      <p:sp>
        <p:nvSpPr>
          <p:cNvPr id="5" name="Text 2"/>
          <p:cNvSpPr/>
          <p:nvPr/>
        </p:nvSpPr>
        <p:spPr>
          <a:xfrm>
            <a:off x="1058108" y="6073973"/>
            <a:ext cx="12514183" cy="185499"/>
          </a:xfrm>
          <a:prstGeom prst="rect">
            <a:avLst/>
          </a:prstGeom>
          <a:noFill/>
          <a:ln/>
        </p:spPr>
        <p:txBody>
          <a:bodyPr wrap="none" lIns="0" tIns="0" rIns="0" bIns="0" rtlCol="0" anchor="t"/>
          <a:lstStyle/>
          <a:p>
            <a:pPr marL="0" indent="0">
              <a:lnSpc>
                <a:spcPts val="1450"/>
              </a:lnSpc>
              <a:buNone/>
            </a:pPr>
            <a:endParaRPr lang="en-US" sz="900" dirty="0"/>
          </a:p>
        </p:txBody>
      </p:sp>
      <p:sp>
        <p:nvSpPr>
          <p:cNvPr id="6" name="Text 3"/>
          <p:cNvSpPr/>
          <p:nvPr/>
        </p:nvSpPr>
        <p:spPr>
          <a:xfrm>
            <a:off x="1058108" y="6389965"/>
            <a:ext cx="12514183" cy="185499"/>
          </a:xfrm>
          <a:prstGeom prst="rect">
            <a:avLst/>
          </a:prstGeom>
          <a:noFill/>
          <a:ln/>
        </p:spPr>
        <p:txBody>
          <a:bodyPr wrap="none" lIns="0" tIns="0" rIns="0" bIns="0" rtlCol="0" anchor="t"/>
          <a:lstStyle/>
          <a:p>
            <a:pPr marL="0" indent="0">
              <a:lnSpc>
                <a:spcPts val="1450"/>
              </a:lnSpc>
              <a:buNone/>
            </a:pPr>
            <a:endParaRPr lang="en-US" sz="900" dirty="0"/>
          </a:p>
        </p:txBody>
      </p:sp>
      <p:sp>
        <p:nvSpPr>
          <p:cNvPr id="7" name="Text 4"/>
          <p:cNvSpPr/>
          <p:nvPr/>
        </p:nvSpPr>
        <p:spPr>
          <a:xfrm>
            <a:off x="1058108" y="6705957"/>
            <a:ext cx="12514183" cy="185499"/>
          </a:xfrm>
          <a:prstGeom prst="rect">
            <a:avLst/>
          </a:prstGeom>
          <a:noFill/>
          <a:ln/>
        </p:spPr>
        <p:txBody>
          <a:bodyPr wrap="none" lIns="0" tIns="0" rIns="0" bIns="0" rtlCol="0" anchor="t"/>
          <a:lstStyle/>
          <a:p>
            <a:pPr marL="0" indent="0">
              <a:lnSpc>
                <a:spcPts val="1450"/>
              </a:lnSpc>
              <a:buNone/>
            </a:pPr>
            <a:endParaRPr lang="en-US" sz="900" dirty="0"/>
          </a:p>
        </p:txBody>
      </p:sp>
      <p:sp>
        <p:nvSpPr>
          <p:cNvPr id="8" name="Text 5"/>
          <p:cNvSpPr/>
          <p:nvPr/>
        </p:nvSpPr>
        <p:spPr>
          <a:xfrm>
            <a:off x="1058108" y="7021949"/>
            <a:ext cx="12514183" cy="185499"/>
          </a:xfrm>
          <a:prstGeom prst="rect">
            <a:avLst/>
          </a:prstGeom>
          <a:noFill/>
          <a:ln/>
        </p:spPr>
        <p:txBody>
          <a:bodyPr wrap="none" lIns="0" tIns="0" rIns="0" bIns="0" rtlCol="0" anchor="t"/>
          <a:lstStyle/>
          <a:p>
            <a:pPr marL="0" indent="0">
              <a:lnSpc>
                <a:spcPts val="1450"/>
              </a:lnSpc>
              <a:buNone/>
            </a:pPr>
            <a:endParaRPr lang="en-US" sz="900" dirty="0"/>
          </a:p>
        </p:txBody>
      </p:sp>
      <p:sp>
        <p:nvSpPr>
          <p:cNvPr id="9" name="Text 6"/>
          <p:cNvSpPr/>
          <p:nvPr/>
        </p:nvSpPr>
        <p:spPr>
          <a:xfrm>
            <a:off x="1058108" y="7337941"/>
            <a:ext cx="12514183" cy="185499"/>
          </a:xfrm>
          <a:prstGeom prst="rect">
            <a:avLst/>
          </a:prstGeom>
          <a:noFill/>
          <a:ln/>
        </p:spPr>
        <p:txBody>
          <a:bodyPr wrap="none" lIns="0" tIns="0" rIns="0" bIns="0" rtlCol="0" anchor="t"/>
          <a:lstStyle/>
          <a:p>
            <a:pPr marL="0" indent="0">
              <a:lnSpc>
                <a:spcPts val="1450"/>
              </a:lnSpc>
              <a:buNone/>
            </a:pPr>
            <a:endParaRPr lang="en-US" sz="9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433507" y="243840"/>
            <a:ext cx="13763387" cy="7741920"/>
          </a:xfrm>
          <a:prstGeom prst="roundRect">
            <a:avLst>
              <a:gd name="adj" fmla="val 1290"/>
            </a:avLst>
          </a:prstGeom>
          <a:solidFill>
            <a:srgbClr val="2A2A2D">
              <a:alpha val="95000"/>
            </a:srgbClr>
          </a:solidFill>
          <a:ln w="7620">
            <a:solidFill>
              <a:srgbClr val="E6E6E6">
                <a:alpha val="25000"/>
              </a:srgbClr>
            </a:solidFill>
            <a:prstDash val="solid"/>
          </a:ln>
        </p:spPr>
      </p:sp>
      <p:sp>
        <p:nvSpPr>
          <p:cNvPr id="3" name="Text 1"/>
          <p:cNvSpPr/>
          <p:nvPr/>
        </p:nvSpPr>
        <p:spPr>
          <a:xfrm>
            <a:off x="1180267" y="856059"/>
            <a:ext cx="12269867" cy="693420"/>
          </a:xfrm>
          <a:prstGeom prst="rect">
            <a:avLst/>
          </a:prstGeom>
          <a:noFill/>
          <a:ln/>
        </p:spPr>
        <p:txBody>
          <a:bodyPr wrap="square" lIns="0" tIns="0" rIns="0" bIns="0" rtlCol="0" anchor="t"/>
          <a:lstStyle/>
          <a:p>
            <a:pPr marL="0" indent="0">
              <a:lnSpc>
                <a:spcPts val="2700"/>
              </a:lnSpc>
              <a:buNone/>
            </a:pPr>
            <a:r>
              <a:rPr lang="en-US" sz="2150" dirty="0">
                <a:solidFill>
                  <a:srgbClr val="CBCCCE"/>
                </a:solidFill>
                <a:latin typeface="Instrument Sans Semi Bold" pitchFamily="34" charset="0"/>
                <a:ea typeface="Instrument Sans Semi Bold" pitchFamily="34" charset="-122"/>
                <a:cs typeface="Instrument Sans Semi Bold" pitchFamily="34" charset="-120"/>
              </a:rPr>
              <a:t>This chart visualizes overfitting by comparing training accuracy and test accuracy across different models.</a:t>
            </a:r>
            <a:endParaRPr lang="en-US" sz="2150" dirty="0"/>
          </a:p>
        </p:txBody>
      </p:sp>
      <p:pic>
        <p:nvPicPr>
          <p:cNvPr id="4" name="Image 0" descr="preencoded.png"/>
          <p:cNvPicPr>
            <a:picLocks noChangeAspect="1"/>
          </p:cNvPicPr>
          <p:nvPr/>
        </p:nvPicPr>
        <p:blipFill>
          <a:blip r:embed="rId3"/>
          <a:stretch>
            <a:fillRect/>
          </a:stretch>
        </p:blipFill>
        <p:spPr>
          <a:xfrm>
            <a:off x="3330654" y="1826776"/>
            <a:ext cx="7968972" cy="5168860"/>
          </a:xfrm>
          <a:prstGeom prst="rect">
            <a:avLst/>
          </a:prstGeom>
        </p:spPr>
      </p:pic>
      <p:sp>
        <p:nvSpPr>
          <p:cNvPr id="5" name="Text 2"/>
          <p:cNvSpPr/>
          <p:nvPr/>
        </p:nvSpPr>
        <p:spPr>
          <a:xfrm>
            <a:off x="1180267" y="7151608"/>
            <a:ext cx="12269867" cy="221933"/>
          </a:xfrm>
          <a:prstGeom prst="rect">
            <a:avLst/>
          </a:prstGeom>
          <a:noFill/>
          <a:ln/>
        </p:spPr>
        <p:txBody>
          <a:bodyPr wrap="none" lIns="0" tIns="0" rIns="0" bIns="0" rtlCol="0" anchor="t"/>
          <a:lstStyle/>
          <a:p>
            <a:pPr marL="0" indent="0">
              <a:lnSpc>
                <a:spcPts val="1700"/>
              </a:lnSpc>
              <a:buNone/>
            </a:pPr>
            <a:endParaRPr lang="en-US" sz="10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433507" y="243840"/>
            <a:ext cx="13763387" cy="7741920"/>
          </a:xfrm>
          <a:prstGeom prst="roundRect">
            <a:avLst>
              <a:gd name="adj" fmla="val 1786"/>
            </a:avLst>
          </a:prstGeom>
          <a:solidFill>
            <a:srgbClr val="2A2A2D">
              <a:alpha val="95000"/>
            </a:srgbClr>
          </a:solidFill>
          <a:ln w="7620">
            <a:solidFill>
              <a:srgbClr val="E6E6E6">
                <a:alpha val="25000"/>
              </a:srgbClr>
            </a:solidFill>
            <a:prstDash val="solid"/>
          </a:ln>
        </p:spPr>
      </p:sp>
      <p:sp>
        <p:nvSpPr>
          <p:cNvPr id="3" name="Text 1"/>
          <p:cNvSpPr/>
          <p:nvPr/>
        </p:nvSpPr>
        <p:spPr>
          <a:xfrm>
            <a:off x="1180267" y="927259"/>
            <a:ext cx="12269867" cy="1440180"/>
          </a:xfrm>
          <a:prstGeom prst="rect">
            <a:avLst/>
          </a:prstGeom>
          <a:noFill/>
          <a:ln/>
        </p:spPr>
        <p:txBody>
          <a:bodyPr wrap="square" lIns="0" tIns="0" rIns="0" bIns="0" rtlCol="0" anchor="t"/>
          <a:lstStyle/>
          <a:p>
            <a:pPr marL="0" indent="0">
              <a:lnSpc>
                <a:spcPts val="3750"/>
              </a:lnSpc>
              <a:buNone/>
            </a:pPr>
            <a:r>
              <a:rPr lang="en-US" sz="3000" dirty="0">
                <a:solidFill>
                  <a:srgbClr val="CBCCCE"/>
                </a:solidFill>
                <a:latin typeface="Instrument Sans Semi Bold" pitchFamily="34" charset="0"/>
                <a:ea typeface="Instrument Sans Semi Bold" pitchFamily="34" charset="-122"/>
                <a:cs typeface="Instrument Sans Semi Bold" pitchFamily="34" charset="-120"/>
              </a:rPr>
              <a:t>is visualization compares the performance of three regression models—</a:t>
            </a:r>
            <a:r>
              <a:rPr lang="en-US" sz="3000" b="1" dirty="0">
                <a:solidFill>
                  <a:srgbClr val="CBCCCE"/>
                </a:solidFill>
                <a:latin typeface="Instrument Sans Semi Bold" pitchFamily="34" charset="0"/>
                <a:ea typeface="Instrument Sans Semi Bold" pitchFamily="34" charset="-122"/>
                <a:cs typeface="Instrument Sans Semi Bold" pitchFamily="34" charset="-120"/>
              </a:rPr>
              <a:t>Random Forest, Linear Regression, and Extra Trees</a:t>
            </a:r>
            <a:r>
              <a:rPr lang="en-US" sz="3000" dirty="0">
                <a:solidFill>
                  <a:srgbClr val="CBCCCE"/>
                </a:solidFill>
                <a:latin typeface="Instrument Sans Semi Bold" pitchFamily="34" charset="0"/>
                <a:ea typeface="Instrument Sans Semi Bold" pitchFamily="34" charset="-122"/>
                <a:cs typeface="Instrument Sans Semi Bold" pitchFamily="34" charset="-120"/>
              </a:rPr>
              <a:t>—using three evaluation metrics:</a:t>
            </a:r>
            <a:endParaRPr lang="en-US" sz="3000" dirty="0"/>
          </a:p>
        </p:txBody>
      </p:sp>
      <p:pic>
        <p:nvPicPr>
          <p:cNvPr id="4" name="Image 0" descr="preencoded.png"/>
          <p:cNvPicPr>
            <a:picLocks noChangeAspect="1"/>
          </p:cNvPicPr>
          <p:nvPr/>
        </p:nvPicPr>
        <p:blipFill>
          <a:blip r:embed="rId3"/>
          <a:stretch>
            <a:fillRect/>
          </a:stretch>
        </p:blipFill>
        <p:spPr>
          <a:xfrm>
            <a:off x="1793796" y="2751415"/>
            <a:ext cx="11042809" cy="455080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Shape 0"/>
          <p:cNvSpPr/>
          <p:nvPr/>
        </p:nvSpPr>
        <p:spPr>
          <a:xfrm>
            <a:off x="433507" y="243840"/>
            <a:ext cx="13763387" cy="7741920"/>
          </a:xfrm>
          <a:prstGeom prst="roundRect">
            <a:avLst>
              <a:gd name="adj" fmla="val 1786"/>
            </a:avLst>
          </a:prstGeom>
          <a:solidFill>
            <a:srgbClr val="2A2A2D">
              <a:alpha val="95000"/>
            </a:srgbClr>
          </a:solidFill>
          <a:ln w="7620">
            <a:solidFill>
              <a:srgbClr val="E6E6E6">
                <a:alpha val="25000"/>
              </a:srgbClr>
            </a:solidFill>
            <a:prstDash val="solid"/>
          </a:ln>
        </p:spPr>
      </p:sp>
      <p:sp>
        <p:nvSpPr>
          <p:cNvPr id="3" name="Text 1"/>
          <p:cNvSpPr/>
          <p:nvPr/>
        </p:nvSpPr>
        <p:spPr>
          <a:xfrm>
            <a:off x="1180267" y="1072753"/>
            <a:ext cx="12269867" cy="307181"/>
          </a:xfrm>
          <a:prstGeom prst="rect">
            <a:avLst/>
          </a:prstGeom>
          <a:noFill/>
          <a:ln/>
        </p:spPr>
        <p:txBody>
          <a:bodyPr wrap="none" lIns="0" tIns="0" rIns="0" bIns="0" rtlCol="0" anchor="t"/>
          <a:lstStyle/>
          <a:p>
            <a:pPr marL="0" indent="0">
              <a:lnSpc>
                <a:spcPts val="2400"/>
              </a:lnSpc>
              <a:buNone/>
            </a:pPr>
            <a:endParaRPr lang="en-US" sz="1500" dirty="0"/>
          </a:p>
        </p:txBody>
      </p:sp>
      <p:sp>
        <p:nvSpPr>
          <p:cNvPr id="4" name="Text 2"/>
          <p:cNvSpPr/>
          <p:nvPr/>
        </p:nvSpPr>
        <p:spPr>
          <a:xfrm>
            <a:off x="1180267" y="1571863"/>
            <a:ext cx="4801076" cy="600075"/>
          </a:xfrm>
          <a:prstGeom prst="rect">
            <a:avLst/>
          </a:prstGeom>
          <a:noFill/>
          <a:ln/>
        </p:spPr>
        <p:txBody>
          <a:bodyPr wrap="none" lIns="0" tIns="0" rIns="0" bIns="0" rtlCol="0" anchor="t"/>
          <a:lstStyle/>
          <a:p>
            <a:pPr marL="0" indent="0">
              <a:lnSpc>
                <a:spcPts val="4700"/>
              </a:lnSpc>
              <a:buNone/>
            </a:pPr>
            <a:r>
              <a:rPr lang="en-US" sz="3750" dirty="0">
                <a:solidFill>
                  <a:srgbClr val="CBCCCE"/>
                </a:solidFill>
                <a:latin typeface="Instrument Sans Semi Bold" pitchFamily="34" charset="0"/>
                <a:ea typeface="Instrument Sans Semi Bold" pitchFamily="34" charset="-122"/>
                <a:cs typeface="Instrument Sans Semi Bold" pitchFamily="34" charset="-120"/>
              </a:rPr>
              <a:t>Real_Data file:</a:t>
            </a:r>
            <a:endParaRPr lang="en-US" sz="3750" dirty="0"/>
          </a:p>
        </p:txBody>
      </p:sp>
      <p:sp>
        <p:nvSpPr>
          <p:cNvPr id="5" name="Shape 3"/>
          <p:cNvSpPr/>
          <p:nvPr/>
        </p:nvSpPr>
        <p:spPr>
          <a:xfrm>
            <a:off x="1456849" y="2459950"/>
            <a:ext cx="22860" cy="4869537"/>
          </a:xfrm>
          <a:prstGeom prst="roundRect">
            <a:avLst>
              <a:gd name="adj" fmla="val 352843"/>
            </a:avLst>
          </a:prstGeom>
          <a:solidFill>
            <a:srgbClr val="56565B"/>
          </a:solidFill>
          <a:ln/>
        </p:spPr>
      </p:sp>
      <p:sp>
        <p:nvSpPr>
          <p:cNvPr id="6" name="Shape 4"/>
          <p:cNvSpPr/>
          <p:nvPr/>
        </p:nvSpPr>
        <p:spPr>
          <a:xfrm>
            <a:off x="1661458" y="2880479"/>
            <a:ext cx="672108" cy="22860"/>
          </a:xfrm>
          <a:prstGeom prst="roundRect">
            <a:avLst>
              <a:gd name="adj" fmla="val 352843"/>
            </a:avLst>
          </a:prstGeom>
          <a:solidFill>
            <a:srgbClr val="56565B"/>
          </a:solidFill>
          <a:ln/>
        </p:spPr>
      </p:sp>
      <p:sp>
        <p:nvSpPr>
          <p:cNvPr id="7" name="Shape 5"/>
          <p:cNvSpPr/>
          <p:nvPr/>
        </p:nvSpPr>
        <p:spPr>
          <a:xfrm>
            <a:off x="1252240" y="2675930"/>
            <a:ext cx="432078" cy="432078"/>
          </a:xfrm>
          <a:prstGeom prst="roundRect">
            <a:avLst>
              <a:gd name="adj" fmla="val 18668"/>
            </a:avLst>
          </a:prstGeom>
          <a:solidFill>
            <a:srgbClr val="3D3D42"/>
          </a:solidFill>
          <a:ln w="7620">
            <a:solidFill>
              <a:srgbClr val="56565B"/>
            </a:solidFill>
            <a:prstDash val="solid"/>
          </a:ln>
        </p:spPr>
      </p:sp>
      <p:sp>
        <p:nvSpPr>
          <p:cNvPr id="8" name="Text 6"/>
          <p:cNvSpPr/>
          <p:nvPr/>
        </p:nvSpPr>
        <p:spPr>
          <a:xfrm>
            <a:off x="1412498" y="2747963"/>
            <a:ext cx="111562" cy="288012"/>
          </a:xfrm>
          <a:prstGeom prst="rect">
            <a:avLst/>
          </a:prstGeom>
          <a:noFill/>
          <a:ln/>
        </p:spPr>
        <p:txBody>
          <a:bodyPr wrap="none" lIns="0" tIns="0" rIns="0" bIns="0" rtlCol="0" anchor="t"/>
          <a:lstStyle/>
          <a:p>
            <a:pPr marL="0" indent="0" algn="ctr">
              <a:lnSpc>
                <a:spcPts val="2250"/>
              </a:lnSpc>
              <a:buNone/>
            </a:pPr>
            <a:r>
              <a:rPr lang="en-US" sz="2250" dirty="0">
                <a:solidFill>
                  <a:srgbClr val="CFD0D8"/>
                </a:solidFill>
                <a:latin typeface="Instrument Sans Semi Bold" pitchFamily="34" charset="0"/>
                <a:ea typeface="Instrument Sans Semi Bold" pitchFamily="34" charset="-122"/>
                <a:cs typeface="Instrument Sans Semi Bold" pitchFamily="34" charset="-120"/>
              </a:rPr>
              <a:t>1</a:t>
            </a:r>
            <a:endParaRPr lang="en-US" sz="2250" dirty="0"/>
          </a:p>
        </p:txBody>
      </p:sp>
      <p:sp>
        <p:nvSpPr>
          <p:cNvPr id="9" name="Text 7"/>
          <p:cNvSpPr/>
          <p:nvPr/>
        </p:nvSpPr>
        <p:spPr>
          <a:xfrm>
            <a:off x="2524482" y="2651879"/>
            <a:ext cx="2880598" cy="359926"/>
          </a:xfrm>
          <a:prstGeom prst="rect">
            <a:avLst/>
          </a:prstGeom>
          <a:noFill/>
          <a:ln/>
        </p:spPr>
        <p:txBody>
          <a:bodyPr wrap="none" lIns="0" tIns="0" rIns="0" bIns="0" rtlCol="0" anchor="t"/>
          <a:lstStyle/>
          <a:p>
            <a:pPr marL="0" indent="0" algn="l">
              <a:lnSpc>
                <a:spcPts val="2800"/>
              </a:lnSpc>
              <a:buNone/>
            </a:pPr>
            <a:r>
              <a:rPr lang="en-US" sz="2250" dirty="0">
                <a:solidFill>
                  <a:srgbClr val="CFD0D8"/>
                </a:solidFill>
                <a:latin typeface="Instrument Sans Semi Bold" pitchFamily="34" charset="0"/>
                <a:ea typeface="Instrument Sans Semi Bold" pitchFamily="34" charset="-122"/>
                <a:cs typeface="Instrument Sans Semi Bold" pitchFamily="34" charset="-120"/>
              </a:rPr>
              <a:t>Data Preprocessing:</a:t>
            </a:r>
            <a:endParaRPr lang="en-US" sz="2250" dirty="0"/>
          </a:p>
        </p:txBody>
      </p:sp>
      <p:sp>
        <p:nvSpPr>
          <p:cNvPr id="10" name="Text 8"/>
          <p:cNvSpPr/>
          <p:nvPr/>
        </p:nvSpPr>
        <p:spPr>
          <a:xfrm>
            <a:off x="2524482" y="3126938"/>
            <a:ext cx="6414135" cy="359926"/>
          </a:xfrm>
          <a:prstGeom prst="rect">
            <a:avLst/>
          </a:prstGeom>
          <a:noFill/>
          <a:ln/>
        </p:spPr>
        <p:txBody>
          <a:bodyPr wrap="none" lIns="0" tIns="0" rIns="0" bIns="0" rtlCol="0" anchor="t"/>
          <a:lstStyle/>
          <a:p>
            <a:pPr marL="0" indent="0" algn="l">
              <a:lnSpc>
                <a:spcPts val="2800"/>
              </a:lnSpc>
              <a:buNone/>
            </a:pPr>
            <a:r>
              <a:rPr lang="en-US" sz="2250" dirty="0">
                <a:solidFill>
                  <a:srgbClr val="CFD0D8"/>
                </a:solidFill>
                <a:latin typeface="Instrument Sans Semi Bold" pitchFamily="34" charset="0"/>
                <a:ea typeface="Instrument Sans Semi Bold" pitchFamily="34" charset="-122"/>
                <a:cs typeface="Instrument Sans Semi Bold" pitchFamily="34" charset="-120"/>
              </a:rPr>
              <a:t>We started by loading the dataset using Pandas</a:t>
            </a:r>
            <a:endParaRPr lang="en-US" sz="2250" dirty="0"/>
          </a:p>
        </p:txBody>
      </p:sp>
      <p:pic>
        <p:nvPicPr>
          <p:cNvPr id="11" name="Image 0" descr="preencoded.png"/>
          <p:cNvPicPr>
            <a:picLocks noChangeAspect="1"/>
          </p:cNvPicPr>
          <p:nvPr/>
        </p:nvPicPr>
        <p:blipFill>
          <a:blip r:embed="rId3"/>
          <a:stretch>
            <a:fillRect/>
          </a:stretch>
        </p:blipFill>
        <p:spPr>
          <a:xfrm>
            <a:off x="2524482" y="3702844"/>
            <a:ext cx="5953363" cy="912138"/>
          </a:xfrm>
          <a:prstGeom prst="rect">
            <a:avLst/>
          </a:prstGeom>
        </p:spPr>
      </p:pic>
      <p:sp>
        <p:nvSpPr>
          <p:cNvPr id="12" name="Shape 9"/>
          <p:cNvSpPr/>
          <p:nvPr/>
        </p:nvSpPr>
        <p:spPr>
          <a:xfrm>
            <a:off x="1661458" y="5419368"/>
            <a:ext cx="672108" cy="22860"/>
          </a:xfrm>
          <a:prstGeom prst="roundRect">
            <a:avLst>
              <a:gd name="adj" fmla="val 352843"/>
            </a:avLst>
          </a:prstGeom>
          <a:solidFill>
            <a:srgbClr val="56565B"/>
          </a:solidFill>
          <a:ln/>
        </p:spPr>
      </p:sp>
      <p:sp>
        <p:nvSpPr>
          <p:cNvPr id="13" name="Shape 10"/>
          <p:cNvSpPr/>
          <p:nvPr/>
        </p:nvSpPr>
        <p:spPr>
          <a:xfrm>
            <a:off x="1252240" y="5214818"/>
            <a:ext cx="432078" cy="432078"/>
          </a:xfrm>
          <a:prstGeom prst="roundRect">
            <a:avLst>
              <a:gd name="adj" fmla="val 18668"/>
            </a:avLst>
          </a:prstGeom>
          <a:solidFill>
            <a:srgbClr val="3D3D42"/>
          </a:solidFill>
          <a:ln w="7620">
            <a:solidFill>
              <a:srgbClr val="56565B"/>
            </a:solidFill>
            <a:prstDash val="solid"/>
          </a:ln>
        </p:spPr>
      </p:sp>
      <p:sp>
        <p:nvSpPr>
          <p:cNvPr id="14" name="Text 11"/>
          <p:cNvSpPr/>
          <p:nvPr/>
        </p:nvSpPr>
        <p:spPr>
          <a:xfrm>
            <a:off x="1387971" y="5286851"/>
            <a:ext cx="160496" cy="288012"/>
          </a:xfrm>
          <a:prstGeom prst="rect">
            <a:avLst/>
          </a:prstGeom>
          <a:noFill/>
          <a:ln/>
        </p:spPr>
        <p:txBody>
          <a:bodyPr wrap="none" lIns="0" tIns="0" rIns="0" bIns="0" rtlCol="0" anchor="t"/>
          <a:lstStyle/>
          <a:p>
            <a:pPr marL="0" indent="0" algn="ctr">
              <a:lnSpc>
                <a:spcPts val="2250"/>
              </a:lnSpc>
              <a:buNone/>
            </a:pPr>
            <a:r>
              <a:rPr lang="en-US" sz="2250" dirty="0">
                <a:solidFill>
                  <a:srgbClr val="CFD0D8"/>
                </a:solidFill>
                <a:latin typeface="Instrument Sans Semi Bold" pitchFamily="34" charset="0"/>
                <a:ea typeface="Instrument Sans Semi Bold" pitchFamily="34" charset="-122"/>
                <a:cs typeface="Instrument Sans Semi Bold" pitchFamily="34" charset="-120"/>
              </a:rPr>
              <a:t>2</a:t>
            </a:r>
            <a:endParaRPr lang="en-US" sz="2250" dirty="0"/>
          </a:p>
        </p:txBody>
      </p:sp>
      <p:sp>
        <p:nvSpPr>
          <p:cNvPr id="15" name="Text 12"/>
          <p:cNvSpPr/>
          <p:nvPr/>
        </p:nvSpPr>
        <p:spPr>
          <a:xfrm>
            <a:off x="2524482" y="5190768"/>
            <a:ext cx="2880598" cy="359926"/>
          </a:xfrm>
          <a:prstGeom prst="rect">
            <a:avLst/>
          </a:prstGeom>
          <a:noFill/>
          <a:ln/>
        </p:spPr>
        <p:txBody>
          <a:bodyPr wrap="none" lIns="0" tIns="0" rIns="0" bIns="0" rtlCol="0" anchor="t"/>
          <a:lstStyle/>
          <a:p>
            <a:pPr marL="0" indent="0" algn="l">
              <a:lnSpc>
                <a:spcPts val="2800"/>
              </a:lnSpc>
              <a:buNone/>
            </a:pPr>
            <a:r>
              <a:rPr lang="en-US" sz="2250" dirty="0">
                <a:solidFill>
                  <a:srgbClr val="CFD0D8"/>
                </a:solidFill>
                <a:latin typeface="Instrument Sans Semi Bold" pitchFamily="34" charset="0"/>
                <a:ea typeface="Instrument Sans Semi Bold" pitchFamily="34" charset="-122"/>
                <a:cs typeface="Instrument Sans Semi Bold" pitchFamily="34" charset="-120"/>
              </a:rPr>
              <a:t>Data cleaning </a:t>
            </a:r>
            <a:endParaRPr lang="en-US" sz="2250" dirty="0"/>
          </a:p>
        </p:txBody>
      </p:sp>
      <p:pic>
        <p:nvPicPr>
          <p:cNvPr id="16" name="Image 1" descr="preencoded.png"/>
          <p:cNvPicPr>
            <a:picLocks noChangeAspect="1"/>
          </p:cNvPicPr>
          <p:nvPr/>
        </p:nvPicPr>
        <p:blipFill>
          <a:blip r:embed="rId4"/>
          <a:stretch>
            <a:fillRect/>
          </a:stretch>
        </p:blipFill>
        <p:spPr>
          <a:xfrm>
            <a:off x="2524482" y="5766673"/>
            <a:ext cx="9833015" cy="847725"/>
          </a:xfrm>
          <a:prstGeom prst="rect">
            <a:avLst/>
          </a:prstGeom>
        </p:spPr>
      </p:pic>
      <p:sp>
        <p:nvSpPr>
          <p:cNvPr id="17" name="Text 13"/>
          <p:cNvSpPr/>
          <p:nvPr/>
        </p:nvSpPr>
        <p:spPr>
          <a:xfrm>
            <a:off x="2524482" y="6830378"/>
            <a:ext cx="10925651" cy="307181"/>
          </a:xfrm>
          <a:prstGeom prst="rect">
            <a:avLst/>
          </a:prstGeom>
          <a:noFill/>
          <a:ln/>
        </p:spPr>
        <p:txBody>
          <a:bodyPr wrap="none" lIns="0" tIns="0" rIns="0" bIns="0" rtlCol="0" anchor="t"/>
          <a:lstStyle/>
          <a:p>
            <a:pPr marL="0" indent="0" algn="l">
              <a:lnSpc>
                <a:spcPts val="2400"/>
              </a:lnSpc>
              <a:buNone/>
            </a:pPr>
            <a:endParaRPr lang="en-US" sz="15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Shape 0"/>
          <p:cNvSpPr/>
          <p:nvPr/>
        </p:nvSpPr>
        <p:spPr>
          <a:xfrm>
            <a:off x="433507" y="243840"/>
            <a:ext cx="13763387" cy="7741920"/>
          </a:xfrm>
          <a:prstGeom prst="roundRect">
            <a:avLst>
              <a:gd name="adj" fmla="val 1985"/>
            </a:avLst>
          </a:prstGeom>
          <a:solidFill>
            <a:srgbClr val="2A2A2D">
              <a:alpha val="95000"/>
            </a:srgbClr>
          </a:solidFill>
          <a:ln w="7620">
            <a:solidFill>
              <a:srgbClr val="E6E6E6">
                <a:alpha val="25000"/>
              </a:srgbClr>
            </a:solidFill>
            <a:prstDash val="solid"/>
          </a:ln>
        </p:spPr>
      </p:sp>
      <p:pic>
        <p:nvPicPr>
          <p:cNvPr id="3" name="Image 0" descr="preencoded.png"/>
          <p:cNvPicPr>
            <a:picLocks noChangeAspect="1"/>
          </p:cNvPicPr>
          <p:nvPr/>
        </p:nvPicPr>
        <p:blipFill>
          <a:blip r:embed="rId3"/>
          <a:stretch>
            <a:fillRect/>
          </a:stretch>
        </p:blipFill>
        <p:spPr>
          <a:xfrm>
            <a:off x="433507" y="243840"/>
            <a:ext cx="6881693" cy="7741920"/>
          </a:xfrm>
          <a:prstGeom prst="rect">
            <a:avLst/>
          </a:prstGeom>
        </p:spPr>
      </p:pic>
      <p:pic>
        <p:nvPicPr>
          <p:cNvPr id="4" name="Image 1" descr="preencoded.png"/>
          <p:cNvPicPr>
            <a:picLocks noChangeAspect="1"/>
          </p:cNvPicPr>
          <p:nvPr/>
        </p:nvPicPr>
        <p:blipFill>
          <a:blip r:embed="rId4"/>
          <a:stretch>
            <a:fillRect/>
          </a:stretch>
        </p:blipFill>
        <p:spPr>
          <a:xfrm>
            <a:off x="700207" y="2575560"/>
            <a:ext cx="6348174" cy="3078361"/>
          </a:xfrm>
          <a:prstGeom prst="rect">
            <a:avLst/>
          </a:prstGeom>
        </p:spPr>
      </p:pic>
      <p:sp>
        <p:nvSpPr>
          <p:cNvPr id="5" name="Text 1"/>
          <p:cNvSpPr/>
          <p:nvPr/>
        </p:nvSpPr>
        <p:spPr>
          <a:xfrm>
            <a:off x="8061960" y="2687717"/>
            <a:ext cx="5388173" cy="2000607"/>
          </a:xfrm>
          <a:prstGeom prst="rect">
            <a:avLst/>
          </a:prstGeom>
          <a:noFill/>
          <a:ln/>
        </p:spPr>
        <p:txBody>
          <a:bodyPr wrap="square" lIns="0" tIns="0" rIns="0" bIns="0" rtlCol="0" anchor="t"/>
          <a:lstStyle/>
          <a:p>
            <a:pPr marL="0" indent="0">
              <a:lnSpc>
                <a:spcPts val="5250"/>
              </a:lnSpc>
              <a:buNone/>
            </a:pPr>
            <a:r>
              <a:rPr lang="en-US" sz="4200" dirty="0">
                <a:solidFill>
                  <a:srgbClr val="CBCCCE"/>
                </a:solidFill>
                <a:latin typeface="Instrument Sans Semi Bold" pitchFamily="34" charset="0"/>
                <a:ea typeface="Instrument Sans Semi Bold" pitchFamily="34" charset="-122"/>
                <a:cs typeface="Instrument Sans Semi Bold" pitchFamily="34" charset="-120"/>
              </a:rPr>
              <a:t>Predict sales using the Random Forest regressor model</a:t>
            </a:r>
            <a:endParaRPr lang="en-US" sz="4200" dirty="0"/>
          </a:p>
        </p:txBody>
      </p:sp>
      <p:sp>
        <p:nvSpPr>
          <p:cNvPr id="6" name="Text 2"/>
          <p:cNvSpPr/>
          <p:nvPr/>
        </p:nvSpPr>
        <p:spPr>
          <a:xfrm>
            <a:off x="8061960" y="5008364"/>
            <a:ext cx="4267676" cy="533400"/>
          </a:xfrm>
          <a:prstGeom prst="rect">
            <a:avLst/>
          </a:prstGeom>
          <a:noFill/>
          <a:ln/>
        </p:spPr>
        <p:txBody>
          <a:bodyPr wrap="none" lIns="0" tIns="0" rIns="0" bIns="0" rtlCol="0" anchor="t"/>
          <a:lstStyle/>
          <a:p>
            <a:pPr marL="0" indent="0">
              <a:lnSpc>
                <a:spcPts val="4200"/>
              </a:lnSpc>
              <a:buNone/>
            </a:pPr>
            <a:endParaRPr lang="en-US" sz="3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433507" y="243840"/>
            <a:ext cx="13763387" cy="7741920"/>
          </a:xfrm>
          <a:prstGeom prst="roundRect">
            <a:avLst>
              <a:gd name="adj" fmla="val 1985"/>
            </a:avLst>
          </a:prstGeom>
          <a:solidFill>
            <a:srgbClr val="3D3D42">
              <a:alpha val="95000"/>
            </a:srgbClr>
          </a:solidFill>
          <a:ln w="7620">
            <a:solidFill>
              <a:srgbClr val="E6E6E6">
                <a:alpha val="25000"/>
              </a:srgbClr>
            </a:solidFill>
            <a:prstDash val="solid"/>
          </a:ln>
        </p:spPr>
      </p:sp>
      <p:pic>
        <p:nvPicPr>
          <p:cNvPr id="3" name="Image 0" descr="preencoded.png"/>
          <p:cNvPicPr>
            <a:picLocks noChangeAspect="1"/>
          </p:cNvPicPr>
          <p:nvPr/>
        </p:nvPicPr>
        <p:blipFill>
          <a:blip r:embed="rId3"/>
          <a:stretch>
            <a:fillRect/>
          </a:stretch>
        </p:blipFill>
        <p:spPr>
          <a:xfrm>
            <a:off x="433507" y="243840"/>
            <a:ext cx="5161240" cy="7741920"/>
          </a:xfrm>
          <a:prstGeom prst="rect">
            <a:avLst/>
          </a:prstGeom>
        </p:spPr>
      </p:pic>
      <p:sp>
        <p:nvSpPr>
          <p:cNvPr id="4" name="Text 1"/>
          <p:cNvSpPr/>
          <p:nvPr/>
        </p:nvSpPr>
        <p:spPr>
          <a:xfrm>
            <a:off x="6341507" y="961311"/>
            <a:ext cx="7108508" cy="920115"/>
          </a:xfrm>
          <a:prstGeom prst="rect">
            <a:avLst/>
          </a:prstGeom>
          <a:noFill/>
          <a:ln/>
        </p:spPr>
        <p:txBody>
          <a:bodyPr wrap="none" lIns="0" tIns="0" rIns="0" bIns="0" rtlCol="0" anchor="t"/>
          <a:lstStyle/>
          <a:p>
            <a:pPr marL="0" indent="0">
              <a:lnSpc>
                <a:spcPts val="7200"/>
              </a:lnSpc>
              <a:buNone/>
            </a:pPr>
            <a:r>
              <a:rPr lang="en-US" sz="5750" dirty="0">
                <a:solidFill>
                  <a:srgbClr val="AFCBF8"/>
                </a:solidFill>
                <a:latin typeface="Instrument Sans Semi Bold" pitchFamily="34" charset="0"/>
                <a:ea typeface="Instrument Sans Semi Bold" pitchFamily="34" charset="-122"/>
                <a:cs typeface="Instrument Sans Semi Bold" pitchFamily="34" charset="-120"/>
              </a:rPr>
              <a:t>Project Definition</a:t>
            </a:r>
            <a:endParaRPr lang="en-US" sz="5750" dirty="0"/>
          </a:p>
        </p:txBody>
      </p:sp>
      <p:sp>
        <p:nvSpPr>
          <p:cNvPr id="5" name="Text 2"/>
          <p:cNvSpPr/>
          <p:nvPr/>
        </p:nvSpPr>
        <p:spPr>
          <a:xfrm>
            <a:off x="6341507" y="2201466"/>
            <a:ext cx="7108508" cy="1365409"/>
          </a:xfrm>
          <a:prstGeom prst="rect">
            <a:avLst/>
          </a:prstGeom>
          <a:noFill/>
          <a:ln/>
        </p:spPr>
        <p:txBody>
          <a:bodyPr wrap="square" lIns="0" tIns="0" rIns="0" bIns="0" rtlCol="0" anchor="t"/>
          <a:lstStyle/>
          <a:p>
            <a:pPr marL="0" indent="0">
              <a:lnSpc>
                <a:spcPts val="2650"/>
              </a:lnSpc>
              <a:buNone/>
            </a:pPr>
            <a:r>
              <a:rPr lang="en-US" sz="1650" dirty="0">
                <a:solidFill>
                  <a:srgbClr val="FFFFFF"/>
                </a:solidFill>
                <a:latin typeface="Instrument Sans Medium" pitchFamily="34" charset="0"/>
                <a:ea typeface="Instrument Sans Medium" pitchFamily="34" charset="-122"/>
                <a:cs typeface="Instrument Sans Medium" pitchFamily="34" charset="-120"/>
              </a:rPr>
              <a:t>Summry: The goal of this project is to predict sales figures using various regression models. By evaluating multiple machine learning models, we aim to identify the model that provides the most accurate sales predictions. </a:t>
            </a:r>
            <a:endParaRPr lang="en-US" sz="1650" dirty="0"/>
          </a:p>
        </p:txBody>
      </p:sp>
      <p:sp>
        <p:nvSpPr>
          <p:cNvPr id="6" name="Text 3"/>
          <p:cNvSpPr/>
          <p:nvPr/>
        </p:nvSpPr>
        <p:spPr>
          <a:xfrm>
            <a:off x="6341507" y="3886914"/>
            <a:ext cx="5334595" cy="666869"/>
          </a:xfrm>
          <a:prstGeom prst="rect">
            <a:avLst/>
          </a:prstGeom>
          <a:noFill/>
          <a:ln/>
        </p:spPr>
        <p:txBody>
          <a:bodyPr wrap="none" lIns="0" tIns="0" rIns="0" bIns="0" rtlCol="0" anchor="t"/>
          <a:lstStyle/>
          <a:p>
            <a:pPr marL="0" indent="0">
              <a:lnSpc>
                <a:spcPts val="5250"/>
              </a:lnSpc>
              <a:buNone/>
            </a:pPr>
            <a:r>
              <a:rPr lang="en-US" sz="4200" dirty="0">
                <a:solidFill>
                  <a:srgbClr val="AFCBF8"/>
                </a:solidFill>
                <a:latin typeface="Instrument Sans Semi Bold" pitchFamily="34" charset="0"/>
                <a:ea typeface="Instrument Sans Semi Bold" pitchFamily="34" charset="-122"/>
                <a:cs typeface="Instrument Sans Semi Bold" pitchFamily="34" charset="-120"/>
              </a:rPr>
              <a:t>Problem Statement</a:t>
            </a:r>
            <a:endParaRPr lang="en-US" sz="4200" dirty="0"/>
          </a:p>
        </p:txBody>
      </p:sp>
      <p:sp>
        <p:nvSpPr>
          <p:cNvPr id="7" name="Text 4"/>
          <p:cNvSpPr/>
          <p:nvPr/>
        </p:nvSpPr>
        <p:spPr>
          <a:xfrm>
            <a:off x="6341507" y="4873823"/>
            <a:ext cx="7108508" cy="800100"/>
          </a:xfrm>
          <a:prstGeom prst="rect">
            <a:avLst/>
          </a:prstGeom>
          <a:noFill/>
          <a:ln/>
        </p:spPr>
        <p:txBody>
          <a:bodyPr wrap="square" lIns="0" tIns="0" rIns="0" bIns="0" rtlCol="0" anchor="t"/>
          <a:lstStyle/>
          <a:p>
            <a:pPr marL="0" indent="0">
              <a:lnSpc>
                <a:spcPts val="3150"/>
              </a:lnSpc>
              <a:buNone/>
            </a:pPr>
            <a:r>
              <a:rPr lang="en-US" sz="2500" dirty="0">
                <a:solidFill>
                  <a:srgbClr val="FFFFFF"/>
                </a:solidFill>
                <a:latin typeface="Instrument Sans Semi Bold" pitchFamily="34" charset="0"/>
                <a:ea typeface="Instrument Sans Semi Bold" pitchFamily="34" charset="-122"/>
                <a:cs typeface="Instrument Sans Semi Bold" pitchFamily="34" charset="-120"/>
              </a:rPr>
              <a:t>How can we accurately predict sales using machine learning?</a:t>
            </a:r>
            <a:endParaRPr lang="en-US" sz="2500" dirty="0"/>
          </a:p>
        </p:txBody>
      </p:sp>
      <p:sp>
        <p:nvSpPr>
          <p:cNvPr id="8" name="Text 5"/>
          <p:cNvSpPr/>
          <p:nvPr/>
        </p:nvSpPr>
        <p:spPr>
          <a:xfrm>
            <a:off x="6341507" y="5993963"/>
            <a:ext cx="2667238" cy="333375"/>
          </a:xfrm>
          <a:prstGeom prst="rect">
            <a:avLst/>
          </a:prstGeom>
          <a:noFill/>
          <a:ln/>
        </p:spPr>
        <p:txBody>
          <a:bodyPr wrap="none" lIns="0" tIns="0" rIns="0" bIns="0" rtlCol="0" anchor="t"/>
          <a:lstStyle/>
          <a:p>
            <a:pPr marL="0" indent="0">
              <a:lnSpc>
                <a:spcPts val="2600"/>
              </a:lnSpc>
              <a:buNone/>
            </a:pPr>
            <a:r>
              <a:rPr lang="en-US" sz="2100" dirty="0">
                <a:solidFill>
                  <a:srgbClr val="FFFFFF"/>
                </a:solidFill>
                <a:latin typeface="Instrument Sans Semi Bold" pitchFamily="34" charset="0"/>
                <a:ea typeface="Instrument Sans Semi Bold" pitchFamily="34" charset="-122"/>
                <a:cs typeface="Instrument Sans Semi Bold" pitchFamily="34" charset="-120"/>
              </a:rPr>
              <a:t>Objective</a:t>
            </a:r>
            <a:endParaRPr lang="en-US" sz="2100" dirty="0"/>
          </a:p>
        </p:txBody>
      </p:sp>
      <p:sp>
        <p:nvSpPr>
          <p:cNvPr id="9" name="Text 6"/>
          <p:cNvSpPr/>
          <p:nvPr/>
        </p:nvSpPr>
        <p:spPr>
          <a:xfrm>
            <a:off x="6341507" y="6647378"/>
            <a:ext cx="7108508" cy="273129"/>
          </a:xfrm>
          <a:prstGeom prst="rect">
            <a:avLst/>
          </a:prstGeom>
          <a:noFill/>
          <a:ln/>
        </p:spPr>
        <p:txBody>
          <a:bodyPr wrap="none" lIns="0" tIns="0" rIns="0" bIns="0" rtlCol="0" anchor="t"/>
          <a:lstStyle/>
          <a:p>
            <a:pPr marL="342900" indent="-342900">
              <a:lnSpc>
                <a:spcPts val="2650"/>
              </a:lnSpc>
              <a:buSzPct val="100000"/>
              <a:buChar char="•"/>
            </a:pPr>
            <a:r>
              <a:rPr lang="en-US" sz="1650" dirty="0">
                <a:solidFill>
                  <a:srgbClr val="FFFFFF"/>
                </a:solidFill>
                <a:latin typeface="Instrument Sans Medium" pitchFamily="34" charset="0"/>
                <a:ea typeface="Instrument Sans Medium" pitchFamily="34" charset="-122"/>
                <a:cs typeface="Instrument Sans Medium" pitchFamily="34" charset="-120"/>
              </a:rPr>
              <a:t>Develop a machine learning model to predict  accurate  sales.</a:t>
            </a:r>
            <a:endParaRPr lang="en-US" sz="1650" dirty="0"/>
          </a:p>
        </p:txBody>
      </p:sp>
      <p:sp>
        <p:nvSpPr>
          <p:cNvPr id="10" name="Text 7"/>
          <p:cNvSpPr/>
          <p:nvPr/>
        </p:nvSpPr>
        <p:spPr>
          <a:xfrm>
            <a:off x="6341507" y="6995160"/>
            <a:ext cx="7108508" cy="273129"/>
          </a:xfrm>
          <a:prstGeom prst="rect">
            <a:avLst/>
          </a:prstGeom>
          <a:noFill/>
          <a:ln/>
        </p:spPr>
        <p:txBody>
          <a:bodyPr wrap="none" lIns="0" tIns="0" rIns="0" bIns="0" rtlCol="0" anchor="t"/>
          <a:lstStyle/>
          <a:p>
            <a:pPr marL="342900" indent="-342900">
              <a:lnSpc>
                <a:spcPts val="2650"/>
              </a:lnSpc>
              <a:buSzPct val="100000"/>
              <a:buChar char="•"/>
            </a:pPr>
            <a:r>
              <a:rPr lang="en-US" sz="1650" dirty="0">
                <a:solidFill>
                  <a:srgbClr val="CFD0D8"/>
                </a:solidFill>
                <a:latin typeface="Instrument Sans Medium" pitchFamily="34" charset="0"/>
                <a:ea typeface="Instrument Sans Medium" pitchFamily="34" charset="-122"/>
                <a:cs typeface="Instrument Sans Medium" pitchFamily="34" charset="-120"/>
              </a:rPr>
              <a:t>Evaluate the model's performance, with a target </a:t>
            </a:r>
            <a:r>
              <a:rPr lang="en-US" sz="1650" b="1" dirty="0">
                <a:solidFill>
                  <a:srgbClr val="FFFFFF"/>
                </a:solidFill>
                <a:latin typeface="Instrument Sans Medium" pitchFamily="34" charset="0"/>
                <a:ea typeface="Instrument Sans Medium" pitchFamily="34" charset="-122"/>
                <a:cs typeface="Instrument Sans Medium" pitchFamily="34" charset="-120"/>
              </a:rPr>
              <a:t>R² value</a:t>
            </a:r>
            <a:r>
              <a:rPr lang="en-US" sz="1650" dirty="0">
                <a:solidFill>
                  <a:srgbClr val="CFD0D8"/>
                </a:solidFill>
                <a:latin typeface="Instrument Sans Medium" pitchFamily="34" charset="0"/>
                <a:ea typeface="Instrument Sans Medium" pitchFamily="34" charset="-122"/>
                <a:cs typeface="Instrument Sans Medium" pitchFamily="34" charset="-120"/>
              </a:rPr>
              <a:t> to indicate accuracy.                </a:t>
            </a:r>
            <a:endParaRPr lang="en-US" sz="16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Shape 0"/>
          <p:cNvSpPr/>
          <p:nvPr/>
        </p:nvSpPr>
        <p:spPr>
          <a:xfrm>
            <a:off x="433507" y="243840"/>
            <a:ext cx="13763387" cy="7741920"/>
          </a:xfrm>
          <a:prstGeom prst="roundRect">
            <a:avLst>
              <a:gd name="adj" fmla="val 1985"/>
            </a:avLst>
          </a:prstGeom>
          <a:solidFill>
            <a:srgbClr val="2A2A2D">
              <a:alpha val="95000"/>
            </a:srgbClr>
          </a:solidFill>
          <a:ln w="7620">
            <a:solidFill>
              <a:srgbClr val="E6E6E6">
                <a:alpha val="25000"/>
              </a:srgbClr>
            </a:solidFill>
            <a:prstDash val="solid"/>
          </a:ln>
        </p:spPr>
      </p:sp>
      <p:pic>
        <p:nvPicPr>
          <p:cNvPr id="3" name="Image 0" descr="preencoded.png"/>
          <p:cNvPicPr>
            <a:picLocks noChangeAspect="1"/>
          </p:cNvPicPr>
          <p:nvPr/>
        </p:nvPicPr>
        <p:blipFill>
          <a:blip r:embed="rId3"/>
          <a:stretch>
            <a:fillRect/>
          </a:stretch>
        </p:blipFill>
        <p:spPr>
          <a:xfrm>
            <a:off x="433507" y="243840"/>
            <a:ext cx="6881693" cy="7741920"/>
          </a:xfrm>
          <a:prstGeom prst="rect">
            <a:avLst/>
          </a:prstGeom>
        </p:spPr>
      </p:pic>
      <p:pic>
        <p:nvPicPr>
          <p:cNvPr id="4" name="Image 1" descr="preencoded.png"/>
          <p:cNvPicPr>
            <a:picLocks noChangeAspect="1"/>
          </p:cNvPicPr>
          <p:nvPr/>
        </p:nvPicPr>
        <p:blipFill>
          <a:blip r:embed="rId4"/>
          <a:stretch>
            <a:fillRect/>
          </a:stretch>
        </p:blipFill>
        <p:spPr>
          <a:xfrm>
            <a:off x="807244" y="2556510"/>
            <a:ext cx="6134100" cy="3116580"/>
          </a:xfrm>
          <a:prstGeom prst="rect">
            <a:avLst/>
          </a:prstGeom>
        </p:spPr>
      </p:pic>
      <p:sp>
        <p:nvSpPr>
          <p:cNvPr id="5" name="Text 1"/>
          <p:cNvSpPr/>
          <p:nvPr/>
        </p:nvSpPr>
        <p:spPr>
          <a:xfrm>
            <a:off x="8061960" y="3021211"/>
            <a:ext cx="5388173" cy="1333738"/>
          </a:xfrm>
          <a:prstGeom prst="rect">
            <a:avLst/>
          </a:prstGeom>
          <a:noFill/>
          <a:ln/>
        </p:spPr>
        <p:txBody>
          <a:bodyPr wrap="square" lIns="0" tIns="0" rIns="0" bIns="0" rtlCol="0" anchor="t"/>
          <a:lstStyle/>
          <a:p>
            <a:pPr marL="0" indent="0">
              <a:lnSpc>
                <a:spcPts val="5250"/>
              </a:lnSpc>
              <a:buNone/>
            </a:pPr>
            <a:r>
              <a:rPr lang="en-US" sz="4200" dirty="0">
                <a:solidFill>
                  <a:srgbClr val="CBCCCE"/>
                </a:solidFill>
                <a:latin typeface="Instrument Sans Semi Bold" pitchFamily="34" charset="0"/>
                <a:ea typeface="Instrument Sans Semi Bold" pitchFamily="34" charset="-122"/>
                <a:cs typeface="Instrument Sans Semi Bold" pitchFamily="34" charset="-120"/>
              </a:rPr>
              <a:t>Predict sales using the Linear model</a:t>
            </a:r>
            <a:endParaRPr lang="en-US" sz="4200" dirty="0"/>
          </a:p>
        </p:txBody>
      </p:sp>
      <p:sp>
        <p:nvSpPr>
          <p:cNvPr id="6" name="Text 2"/>
          <p:cNvSpPr/>
          <p:nvPr/>
        </p:nvSpPr>
        <p:spPr>
          <a:xfrm>
            <a:off x="8061960" y="4674989"/>
            <a:ext cx="4267676" cy="533400"/>
          </a:xfrm>
          <a:prstGeom prst="rect">
            <a:avLst/>
          </a:prstGeom>
          <a:noFill/>
          <a:ln/>
        </p:spPr>
        <p:txBody>
          <a:bodyPr wrap="none" lIns="0" tIns="0" rIns="0" bIns="0" rtlCol="0" anchor="t"/>
          <a:lstStyle/>
          <a:p>
            <a:pPr marL="0" indent="0">
              <a:lnSpc>
                <a:spcPts val="4200"/>
              </a:lnSpc>
              <a:buNone/>
            </a:pPr>
            <a:endParaRPr lang="en-US" sz="33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Shape 0"/>
          <p:cNvSpPr/>
          <p:nvPr/>
        </p:nvSpPr>
        <p:spPr>
          <a:xfrm>
            <a:off x="433507" y="243840"/>
            <a:ext cx="13763387" cy="7741920"/>
          </a:xfrm>
          <a:prstGeom prst="roundRect">
            <a:avLst>
              <a:gd name="adj" fmla="val 1985"/>
            </a:avLst>
          </a:prstGeom>
          <a:solidFill>
            <a:srgbClr val="2A2A2D">
              <a:alpha val="95000"/>
            </a:srgbClr>
          </a:solidFill>
          <a:ln w="7620">
            <a:solidFill>
              <a:srgbClr val="E6E6E6">
                <a:alpha val="25000"/>
              </a:srgbClr>
            </a:solidFill>
            <a:prstDash val="solid"/>
          </a:ln>
        </p:spPr>
      </p:sp>
      <p:pic>
        <p:nvPicPr>
          <p:cNvPr id="3" name="Image 0" descr="preencoded.png"/>
          <p:cNvPicPr>
            <a:picLocks noChangeAspect="1"/>
          </p:cNvPicPr>
          <p:nvPr/>
        </p:nvPicPr>
        <p:blipFill>
          <a:blip r:embed="rId3"/>
          <a:stretch>
            <a:fillRect/>
          </a:stretch>
        </p:blipFill>
        <p:spPr>
          <a:xfrm>
            <a:off x="433507" y="243840"/>
            <a:ext cx="6881693" cy="7741920"/>
          </a:xfrm>
          <a:prstGeom prst="rect">
            <a:avLst/>
          </a:prstGeom>
        </p:spPr>
      </p:pic>
      <p:pic>
        <p:nvPicPr>
          <p:cNvPr id="4" name="Image 1" descr="preencoded.png"/>
          <p:cNvPicPr>
            <a:picLocks noChangeAspect="1"/>
          </p:cNvPicPr>
          <p:nvPr/>
        </p:nvPicPr>
        <p:blipFill>
          <a:blip r:embed="rId4"/>
          <a:stretch>
            <a:fillRect/>
          </a:stretch>
        </p:blipFill>
        <p:spPr>
          <a:xfrm>
            <a:off x="1024414" y="2533650"/>
            <a:ext cx="5699760" cy="3162300"/>
          </a:xfrm>
          <a:prstGeom prst="rect">
            <a:avLst/>
          </a:prstGeom>
        </p:spPr>
      </p:pic>
      <p:sp>
        <p:nvSpPr>
          <p:cNvPr id="5" name="Text 1"/>
          <p:cNvSpPr/>
          <p:nvPr/>
        </p:nvSpPr>
        <p:spPr>
          <a:xfrm>
            <a:off x="8061960" y="3021211"/>
            <a:ext cx="5388173" cy="1333738"/>
          </a:xfrm>
          <a:prstGeom prst="rect">
            <a:avLst/>
          </a:prstGeom>
          <a:noFill/>
          <a:ln/>
        </p:spPr>
        <p:txBody>
          <a:bodyPr wrap="square" lIns="0" tIns="0" rIns="0" bIns="0" rtlCol="0" anchor="t"/>
          <a:lstStyle/>
          <a:p>
            <a:pPr marL="0" indent="0">
              <a:lnSpc>
                <a:spcPts val="5250"/>
              </a:lnSpc>
              <a:buNone/>
            </a:pPr>
            <a:r>
              <a:rPr lang="en-US" sz="4200" dirty="0">
                <a:solidFill>
                  <a:srgbClr val="CBCCCE"/>
                </a:solidFill>
                <a:latin typeface="Instrument Sans Semi Bold" pitchFamily="34" charset="0"/>
                <a:ea typeface="Instrument Sans Semi Bold" pitchFamily="34" charset="-122"/>
                <a:cs typeface="Instrument Sans Semi Bold" pitchFamily="34" charset="-120"/>
              </a:rPr>
              <a:t>Predict sales using the ExtraTrees model</a:t>
            </a:r>
            <a:endParaRPr lang="en-US" sz="4200" dirty="0"/>
          </a:p>
        </p:txBody>
      </p:sp>
      <p:sp>
        <p:nvSpPr>
          <p:cNvPr id="6" name="Text 2"/>
          <p:cNvSpPr/>
          <p:nvPr/>
        </p:nvSpPr>
        <p:spPr>
          <a:xfrm>
            <a:off x="8061960" y="4674989"/>
            <a:ext cx="4267676" cy="533400"/>
          </a:xfrm>
          <a:prstGeom prst="rect">
            <a:avLst/>
          </a:prstGeom>
          <a:noFill/>
          <a:ln/>
        </p:spPr>
        <p:txBody>
          <a:bodyPr wrap="none" lIns="0" tIns="0" rIns="0" bIns="0" rtlCol="0" anchor="t"/>
          <a:lstStyle/>
          <a:p>
            <a:pPr marL="0" indent="0">
              <a:lnSpc>
                <a:spcPts val="4200"/>
              </a:lnSpc>
              <a:buNone/>
            </a:pPr>
            <a:endParaRPr lang="en-US" sz="33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Shape 0"/>
          <p:cNvSpPr/>
          <p:nvPr/>
        </p:nvSpPr>
        <p:spPr>
          <a:xfrm>
            <a:off x="433507" y="243840"/>
            <a:ext cx="13763387" cy="7770971"/>
          </a:xfrm>
          <a:prstGeom prst="roundRect">
            <a:avLst>
              <a:gd name="adj" fmla="val 1096"/>
            </a:avLst>
          </a:prstGeom>
          <a:solidFill>
            <a:srgbClr val="2A2A2D">
              <a:alpha val="95000"/>
            </a:srgbClr>
          </a:solidFill>
          <a:ln w="7620">
            <a:solidFill>
              <a:srgbClr val="E6E6E6">
                <a:alpha val="25000"/>
              </a:srgbClr>
            </a:solidFill>
            <a:prstDash val="solid"/>
          </a:ln>
        </p:spPr>
      </p:sp>
      <p:pic>
        <p:nvPicPr>
          <p:cNvPr id="3" name="Image 0" descr="preencoded.png"/>
          <p:cNvPicPr>
            <a:picLocks noChangeAspect="1"/>
          </p:cNvPicPr>
          <p:nvPr/>
        </p:nvPicPr>
        <p:blipFill>
          <a:blip r:embed="rId3"/>
          <a:stretch>
            <a:fillRect/>
          </a:stretch>
        </p:blipFill>
        <p:spPr>
          <a:xfrm>
            <a:off x="433507" y="243840"/>
            <a:ext cx="13763387" cy="1478994"/>
          </a:xfrm>
          <a:prstGeom prst="rect">
            <a:avLst/>
          </a:prstGeom>
        </p:spPr>
      </p:pic>
      <p:sp>
        <p:nvSpPr>
          <p:cNvPr id="4" name="Text 1"/>
          <p:cNvSpPr/>
          <p:nvPr/>
        </p:nvSpPr>
        <p:spPr>
          <a:xfrm>
            <a:off x="2674620" y="2223373"/>
            <a:ext cx="9281041" cy="369689"/>
          </a:xfrm>
          <a:prstGeom prst="rect">
            <a:avLst/>
          </a:prstGeom>
          <a:noFill/>
          <a:ln/>
        </p:spPr>
        <p:txBody>
          <a:bodyPr wrap="none" lIns="0" tIns="0" rIns="0" bIns="0" rtlCol="0" anchor="t"/>
          <a:lstStyle/>
          <a:p>
            <a:pPr marL="0" indent="0" algn="ctr">
              <a:lnSpc>
                <a:spcPts val="2900"/>
              </a:lnSpc>
              <a:buNone/>
            </a:pPr>
            <a:r>
              <a:rPr lang="en-US" sz="2300" dirty="0">
                <a:solidFill>
                  <a:srgbClr val="F2F2F2"/>
                </a:solidFill>
                <a:latin typeface="Instrument Sans Semi Bold" pitchFamily="34" charset="0"/>
                <a:ea typeface="Instrument Sans Semi Bold" pitchFamily="34" charset="-122"/>
                <a:cs typeface="Instrument Sans Semi Bold" pitchFamily="34" charset="-120"/>
              </a:rPr>
              <a:t>Best Performance Metrics  - </a:t>
            </a:r>
            <a:r>
              <a:rPr lang="en-US" sz="2300" dirty="0">
                <a:solidFill>
                  <a:srgbClr val="FFFFFF"/>
                </a:solidFill>
                <a:latin typeface="Instrument Sans Semi Bold" pitchFamily="34" charset="0"/>
                <a:ea typeface="Instrument Sans Semi Bold" pitchFamily="34" charset="-122"/>
                <a:cs typeface="Instrument Sans Semi Bold" pitchFamily="34" charset="-120"/>
              </a:rPr>
              <a:t>RandomForest Model </a:t>
            </a:r>
            <a:r>
              <a:rPr lang="en-US" sz="2300" dirty="0">
                <a:solidFill>
                  <a:srgbClr val="F2F2F2"/>
                </a:solidFill>
                <a:latin typeface="Instrument Sans Semi Bold" pitchFamily="34" charset="0"/>
                <a:ea typeface="Instrument Sans Semi Bold" pitchFamily="34" charset="-122"/>
                <a:cs typeface="Instrument Sans Semi Bold" pitchFamily="34" charset="-120"/>
              </a:rPr>
              <a:t>- Detailed Steps </a:t>
            </a:r>
            <a:endParaRPr lang="en-US" sz="2300" dirty="0"/>
          </a:p>
        </p:txBody>
      </p:sp>
      <p:sp>
        <p:nvSpPr>
          <p:cNvPr id="5" name="Text 2"/>
          <p:cNvSpPr/>
          <p:nvPr/>
        </p:nvSpPr>
        <p:spPr>
          <a:xfrm>
            <a:off x="1070610" y="2770465"/>
            <a:ext cx="12489180" cy="189309"/>
          </a:xfrm>
          <a:prstGeom prst="rect">
            <a:avLst/>
          </a:prstGeom>
          <a:noFill/>
          <a:ln/>
        </p:spPr>
        <p:txBody>
          <a:bodyPr wrap="none" lIns="0" tIns="0" rIns="0" bIns="0" rtlCol="0" anchor="t"/>
          <a:lstStyle/>
          <a:p>
            <a:pPr marL="0" indent="0" algn="ctr">
              <a:lnSpc>
                <a:spcPts val="1450"/>
              </a:lnSpc>
              <a:buNone/>
            </a:pPr>
            <a:endParaRPr lang="en-US" sz="900" dirty="0"/>
          </a:p>
        </p:txBody>
      </p:sp>
      <p:sp>
        <p:nvSpPr>
          <p:cNvPr id="6" name="Text 3"/>
          <p:cNvSpPr/>
          <p:nvPr/>
        </p:nvSpPr>
        <p:spPr>
          <a:xfrm>
            <a:off x="1070610" y="3092887"/>
            <a:ext cx="12489180" cy="189309"/>
          </a:xfrm>
          <a:prstGeom prst="rect">
            <a:avLst/>
          </a:prstGeom>
          <a:noFill/>
          <a:ln/>
        </p:spPr>
        <p:txBody>
          <a:bodyPr wrap="none" lIns="0" tIns="0" rIns="0" bIns="0" rtlCol="0" anchor="t"/>
          <a:lstStyle/>
          <a:p>
            <a:pPr marL="0" indent="0" algn="ctr">
              <a:lnSpc>
                <a:spcPts val="1450"/>
              </a:lnSpc>
              <a:buNone/>
            </a:pPr>
            <a:endParaRPr lang="en-US" sz="900" dirty="0"/>
          </a:p>
        </p:txBody>
      </p:sp>
      <p:sp>
        <p:nvSpPr>
          <p:cNvPr id="7" name="Text 4"/>
          <p:cNvSpPr/>
          <p:nvPr/>
        </p:nvSpPr>
        <p:spPr>
          <a:xfrm>
            <a:off x="1070610" y="3459599"/>
            <a:ext cx="12489180" cy="591741"/>
          </a:xfrm>
          <a:prstGeom prst="rect">
            <a:avLst/>
          </a:prstGeom>
          <a:noFill/>
          <a:ln/>
        </p:spPr>
        <p:txBody>
          <a:bodyPr wrap="square" lIns="0" tIns="0" rIns="0" bIns="0" rtlCol="0" anchor="t"/>
          <a:lstStyle/>
          <a:p>
            <a:pPr marL="0" indent="0" algn="ctr">
              <a:lnSpc>
                <a:spcPts val="2300"/>
              </a:lnSpc>
              <a:buNone/>
            </a:pPr>
            <a:r>
              <a:rPr lang="en-US" sz="1850" dirty="0">
                <a:solidFill>
                  <a:srgbClr val="CBCCCE"/>
                </a:solidFill>
                <a:latin typeface="Instrument Sans Semi Bold" pitchFamily="34" charset="0"/>
                <a:ea typeface="Instrument Sans Semi Bold" pitchFamily="34" charset="-122"/>
                <a:cs typeface="Instrument Sans Semi Bold" pitchFamily="34" charset="-120"/>
              </a:rPr>
              <a:t>Our final model choice is </a:t>
            </a:r>
            <a:r>
              <a:rPr lang="en-US" sz="1850" dirty="0">
                <a:solidFill>
                  <a:srgbClr val="F2F2F2"/>
                </a:solidFill>
                <a:latin typeface="Instrument Sans Semi Bold" pitchFamily="34" charset="0"/>
                <a:ea typeface="Instrument Sans Semi Bold" pitchFamily="34" charset="-122"/>
                <a:cs typeface="Instrument Sans Semi Bold" pitchFamily="34" charset="-120"/>
              </a:rPr>
              <a:t> </a:t>
            </a:r>
            <a:r>
              <a:rPr lang="en-US" sz="1850" dirty="0">
                <a:solidFill>
                  <a:srgbClr val="FFFFFF"/>
                </a:solidFill>
                <a:latin typeface="Instrument Sans Semi Bold" pitchFamily="34" charset="0"/>
                <a:ea typeface="Instrument Sans Semi Bold" pitchFamily="34" charset="-122"/>
                <a:cs typeface="Instrument Sans Semi Bold" pitchFamily="34" charset="-120"/>
              </a:rPr>
              <a:t>RandomForest Model</a:t>
            </a:r>
            <a:r>
              <a:rPr lang="en-US" sz="1850" dirty="0">
                <a:solidFill>
                  <a:srgbClr val="F2F2F2"/>
                </a:solidFill>
                <a:latin typeface="Instrument Sans Semi Bold" pitchFamily="34" charset="0"/>
                <a:ea typeface="Instrument Sans Semi Bold" pitchFamily="34" charset="-122"/>
                <a:cs typeface="Instrument Sans Semi Bold" pitchFamily="34" charset="-120"/>
              </a:rPr>
              <a:t> </a:t>
            </a:r>
            <a:r>
              <a:rPr lang="en-US" sz="1850" dirty="0">
                <a:solidFill>
                  <a:srgbClr val="CBCCCE"/>
                </a:solidFill>
                <a:latin typeface="Instrument Sans Semi Bold" pitchFamily="34" charset="0"/>
                <a:ea typeface="Instrument Sans Semi Bold" pitchFamily="34" charset="-122"/>
                <a:cs typeface="Instrument Sans Semi Bold" pitchFamily="34" charset="-120"/>
              </a:rPr>
              <a:t> because it achieves the best balance between accuracy and generalization.</a:t>
            </a:r>
            <a:endParaRPr lang="en-US" sz="1850" dirty="0"/>
          </a:p>
        </p:txBody>
      </p:sp>
      <p:sp>
        <p:nvSpPr>
          <p:cNvPr id="8" name="Text 5"/>
          <p:cNvSpPr/>
          <p:nvPr/>
        </p:nvSpPr>
        <p:spPr>
          <a:xfrm>
            <a:off x="1070610" y="4287798"/>
            <a:ext cx="4044791" cy="390406"/>
          </a:xfrm>
          <a:prstGeom prst="rect">
            <a:avLst/>
          </a:prstGeom>
          <a:noFill/>
          <a:ln/>
        </p:spPr>
        <p:txBody>
          <a:bodyPr wrap="none" lIns="0" tIns="0" rIns="0" bIns="0" rtlCol="0" anchor="t"/>
          <a:lstStyle/>
          <a:p>
            <a:pPr marL="0" indent="0" algn="ctr">
              <a:lnSpc>
                <a:spcPts val="3050"/>
              </a:lnSpc>
              <a:buNone/>
            </a:pPr>
            <a:r>
              <a:rPr lang="en-US" sz="3050" dirty="0">
                <a:solidFill>
                  <a:srgbClr val="CFD0D8"/>
                </a:solidFill>
                <a:latin typeface="Instrument Sans Semi Bold" pitchFamily="34" charset="0"/>
                <a:ea typeface="Instrument Sans Semi Bold" pitchFamily="34" charset="-122"/>
                <a:cs typeface="Instrument Sans Semi Bold" pitchFamily="34" charset="-120"/>
              </a:rPr>
              <a:t>374</a:t>
            </a:r>
            <a:endParaRPr lang="en-US" sz="3050" dirty="0"/>
          </a:p>
        </p:txBody>
      </p:sp>
      <p:sp>
        <p:nvSpPr>
          <p:cNvPr id="9" name="Text 6"/>
          <p:cNvSpPr/>
          <p:nvPr/>
        </p:nvSpPr>
        <p:spPr>
          <a:xfrm>
            <a:off x="2353508" y="4825960"/>
            <a:ext cx="1478994" cy="184785"/>
          </a:xfrm>
          <a:prstGeom prst="rect">
            <a:avLst/>
          </a:prstGeom>
          <a:noFill/>
          <a:ln/>
        </p:spPr>
        <p:txBody>
          <a:bodyPr wrap="none" lIns="0" tIns="0" rIns="0" bIns="0" rtlCol="0" anchor="t"/>
          <a:lstStyle/>
          <a:p>
            <a:pPr marL="0" indent="0" algn="ctr">
              <a:lnSpc>
                <a:spcPts val="1450"/>
              </a:lnSpc>
              <a:buNone/>
            </a:pPr>
            <a:r>
              <a:rPr lang="en-US" sz="1150" dirty="0">
                <a:solidFill>
                  <a:srgbClr val="CFD0D8"/>
                </a:solidFill>
                <a:latin typeface="Instrument Sans Semi Bold" pitchFamily="34" charset="0"/>
                <a:ea typeface="Instrument Sans Semi Bold" pitchFamily="34" charset="-122"/>
                <a:cs typeface="Instrument Sans Semi Bold" pitchFamily="34" charset="-120"/>
              </a:rPr>
              <a:t>MAE</a:t>
            </a:r>
            <a:endParaRPr lang="en-US" sz="1150" dirty="0"/>
          </a:p>
        </p:txBody>
      </p:sp>
      <p:sp>
        <p:nvSpPr>
          <p:cNvPr id="10" name="Text 7"/>
          <p:cNvSpPr/>
          <p:nvPr/>
        </p:nvSpPr>
        <p:spPr>
          <a:xfrm>
            <a:off x="1070610" y="5081707"/>
            <a:ext cx="4044791" cy="189309"/>
          </a:xfrm>
          <a:prstGeom prst="rect">
            <a:avLst/>
          </a:prstGeom>
          <a:noFill/>
          <a:ln/>
        </p:spPr>
        <p:txBody>
          <a:bodyPr wrap="none" lIns="0" tIns="0" rIns="0" bIns="0" rtlCol="0" anchor="t"/>
          <a:lstStyle/>
          <a:p>
            <a:pPr marL="0" indent="0" algn="ctr">
              <a:lnSpc>
                <a:spcPts val="1450"/>
              </a:lnSpc>
              <a:buNone/>
            </a:pPr>
            <a:r>
              <a:rPr lang="en-US" sz="900" dirty="0">
                <a:solidFill>
                  <a:srgbClr val="CFD0D8"/>
                </a:solidFill>
                <a:latin typeface="Instrument Sans Medium" pitchFamily="34" charset="0"/>
                <a:ea typeface="Instrument Sans Medium" pitchFamily="34" charset="-122"/>
                <a:cs typeface="Instrument Sans Medium" pitchFamily="34" charset="-120"/>
              </a:rPr>
              <a:t>Mean Absolute Error.</a:t>
            </a:r>
            <a:endParaRPr lang="en-US" sz="900" dirty="0"/>
          </a:p>
        </p:txBody>
      </p:sp>
      <p:sp>
        <p:nvSpPr>
          <p:cNvPr id="11" name="Text 8"/>
          <p:cNvSpPr/>
          <p:nvPr/>
        </p:nvSpPr>
        <p:spPr>
          <a:xfrm>
            <a:off x="5292804" y="4287798"/>
            <a:ext cx="4044791" cy="390406"/>
          </a:xfrm>
          <a:prstGeom prst="rect">
            <a:avLst/>
          </a:prstGeom>
          <a:noFill/>
          <a:ln/>
        </p:spPr>
        <p:txBody>
          <a:bodyPr wrap="none" lIns="0" tIns="0" rIns="0" bIns="0" rtlCol="0" anchor="t"/>
          <a:lstStyle/>
          <a:p>
            <a:pPr marL="0" indent="0" algn="ctr">
              <a:lnSpc>
                <a:spcPts val="3050"/>
              </a:lnSpc>
              <a:buNone/>
            </a:pPr>
            <a:r>
              <a:rPr lang="en-US" sz="3050" dirty="0">
                <a:solidFill>
                  <a:srgbClr val="CFD0D8"/>
                </a:solidFill>
                <a:latin typeface="Instrument Sans Semi Bold" pitchFamily="34" charset="0"/>
                <a:ea typeface="Instrument Sans Semi Bold" pitchFamily="34" charset="-122"/>
                <a:cs typeface="Instrument Sans Semi Bold" pitchFamily="34" charset="-120"/>
              </a:rPr>
              <a:t>407303</a:t>
            </a:r>
            <a:endParaRPr lang="en-US" sz="3050" dirty="0"/>
          </a:p>
        </p:txBody>
      </p:sp>
      <p:sp>
        <p:nvSpPr>
          <p:cNvPr id="12" name="Text 9"/>
          <p:cNvSpPr/>
          <p:nvPr/>
        </p:nvSpPr>
        <p:spPr>
          <a:xfrm>
            <a:off x="6575703" y="4825960"/>
            <a:ext cx="1478994" cy="184785"/>
          </a:xfrm>
          <a:prstGeom prst="rect">
            <a:avLst/>
          </a:prstGeom>
          <a:noFill/>
          <a:ln/>
        </p:spPr>
        <p:txBody>
          <a:bodyPr wrap="none" lIns="0" tIns="0" rIns="0" bIns="0" rtlCol="0" anchor="t"/>
          <a:lstStyle/>
          <a:p>
            <a:pPr marL="0" indent="0" algn="ctr">
              <a:lnSpc>
                <a:spcPts val="1450"/>
              </a:lnSpc>
              <a:buNone/>
            </a:pPr>
            <a:r>
              <a:rPr lang="en-US" sz="1150" dirty="0">
                <a:solidFill>
                  <a:srgbClr val="CFD0D8"/>
                </a:solidFill>
                <a:latin typeface="Instrument Sans Semi Bold" pitchFamily="34" charset="0"/>
                <a:ea typeface="Instrument Sans Semi Bold" pitchFamily="34" charset="-122"/>
                <a:cs typeface="Instrument Sans Semi Bold" pitchFamily="34" charset="-120"/>
              </a:rPr>
              <a:t>MSE</a:t>
            </a:r>
            <a:endParaRPr lang="en-US" sz="1150" dirty="0"/>
          </a:p>
        </p:txBody>
      </p:sp>
      <p:sp>
        <p:nvSpPr>
          <p:cNvPr id="13" name="Text 10"/>
          <p:cNvSpPr/>
          <p:nvPr/>
        </p:nvSpPr>
        <p:spPr>
          <a:xfrm>
            <a:off x="5292804" y="5081707"/>
            <a:ext cx="4044791" cy="189309"/>
          </a:xfrm>
          <a:prstGeom prst="rect">
            <a:avLst/>
          </a:prstGeom>
          <a:noFill/>
          <a:ln/>
        </p:spPr>
        <p:txBody>
          <a:bodyPr wrap="none" lIns="0" tIns="0" rIns="0" bIns="0" rtlCol="0" anchor="t"/>
          <a:lstStyle/>
          <a:p>
            <a:pPr marL="0" indent="0" algn="ctr">
              <a:lnSpc>
                <a:spcPts val="1450"/>
              </a:lnSpc>
              <a:buNone/>
            </a:pPr>
            <a:r>
              <a:rPr lang="en-US" sz="900" dirty="0">
                <a:solidFill>
                  <a:srgbClr val="CFD0D8"/>
                </a:solidFill>
                <a:latin typeface="Instrument Sans Medium" pitchFamily="34" charset="0"/>
                <a:ea typeface="Instrument Sans Medium" pitchFamily="34" charset="-122"/>
                <a:cs typeface="Instrument Sans Medium" pitchFamily="34" charset="-120"/>
              </a:rPr>
              <a:t>Mean Square Error.</a:t>
            </a:r>
            <a:endParaRPr lang="en-US" sz="900" dirty="0"/>
          </a:p>
        </p:txBody>
      </p:sp>
      <p:sp>
        <p:nvSpPr>
          <p:cNvPr id="14" name="Text 11"/>
          <p:cNvSpPr/>
          <p:nvPr/>
        </p:nvSpPr>
        <p:spPr>
          <a:xfrm>
            <a:off x="9514999" y="4287798"/>
            <a:ext cx="4044791" cy="390406"/>
          </a:xfrm>
          <a:prstGeom prst="rect">
            <a:avLst/>
          </a:prstGeom>
          <a:noFill/>
          <a:ln/>
        </p:spPr>
        <p:txBody>
          <a:bodyPr wrap="none" lIns="0" tIns="0" rIns="0" bIns="0" rtlCol="0" anchor="t"/>
          <a:lstStyle/>
          <a:p>
            <a:pPr marL="0" indent="0" algn="ctr">
              <a:lnSpc>
                <a:spcPts val="3050"/>
              </a:lnSpc>
              <a:buNone/>
            </a:pPr>
            <a:r>
              <a:rPr lang="en-US" sz="3050" dirty="0">
                <a:solidFill>
                  <a:srgbClr val="5CC97B"/>
                </a:solidFill>
                <a:latin typeface="Instrument Sans Semi Bold" pitchFamily="34" charset="0"/>
                <a:ea typeface="Instrument Sans Semi Bold" pitchFamily="34" charset="-122"/>
                <a:cs typeface="Instrument Sans Semi Bold" pitchFamily="34" charset="-120"/>
              </a:rPr>
              <a:t>0.97</a:t>
            </a:r>
            <a:endParaRPr lang="en-US" sz="3050" dirty="0"/>
          </a:p>
        </p:txBody>
      </p:sp>
      <p:sp>
        <p:nvSpPr>
          <p:cNvPr id="15" name="Text 12"/>
          <p:cNvSpPr/>
          <p:nvPr/>
        </p:nvSpPr>
        <p:spPr>
          <a:xfrm>
            <a:off x="10797897" y="4825960"/>
            <a:ext cx="1478994" cy="184785"/>
          </a:xfrm>
          <a:prstGeom prst="rect">
            <a:avLst/>
          </a:prstGeom>
          <a:noFill/>
          <a:ln/>
        </p:spPr>
        <p:txBody>
          <a:bodyPr wrap="none" lIns="0" tIns="0" rIns="0" bIns="0" rtlCol="0" anchor="t"/>
          <a:lstStyle/>
          <a:p>
            <a:pPr marL="0" indent="0" algn="ctr">
              <a:lnSpc>
                <a:spcPts val="1450"/>
              </a:lnSpc>
              <a:buNone/>
            </a:pPr>
            <a:r>
              <a:rPr lang="en-US" sz="1150" dirty="0">
                <a:solidFill>
                  <a:srgbClr val="CFD0D8"/>
                </a:solidFill>
                <a:latin typeface="Instrument Sans Semi Bold" pitchFamily="34" charset="0"/>
                <a:ea typeface="Instrument Sans Semi Bold" pitchFamily="34" charset="-122"/>
                <a:cs typeface="Instrument Sans Semi Bold" pitchFamily="34" charset="-120"/>
              </a:rPr>
              <a:t>R²</a:t>
            </a:r>
            <a:endParaRPr lang="en-US" sz="1150" dirty="0"/>
          </a:p>
        </p:txBody>
      </p:sp>
      <p:sp>
        <p:nvSpPr>
          <p:cNvPr id="16" name="Text 13"/>
          <p:cNvSpPr/>
          <p:nvPr/>
        </p:nvSpPr>
        <p:spPr>
          <a:xfrm>
            <a:off x="9514999" y="5081707"/>
            <a:ext cx="4044791" cy="189309"/>
          </a:xfrm>
          <a:prstGeom prst="rect">
            <a:avLst/>
          </a:prstGeom>
          <a:noFill/>
          <a:ln/>
        </p:spPr>
        <p:txBody>
          <a:bodyPr wrap="none" lIns="0" tIns="0" rIns="0" bIns="0" rtlCol="0" anchor="t"/>
          <a:lstStyle/>
          <a:p>
            <a:pPr marL="0" indent="0" algn="ctr">
              <a:lnSpc>
                <a:spcPts val="1450"/>
              </a:lnSpc>
              <a:buNone/>
            </a:pPr>
            <a:r>
              <a:rPr lang="en-US" sz="900" dirty="0">
                <a:solidFill>
                  <a:srgbClr val="CFD0D8"/>
                </a:solidFill>
                <a:latin typeface="Instrument Sans Medium" pitchFamily="34" charset="0"/>
                <a:ea typeface="Instrument Sans Medium" pitchFamily="34" charset="-122"/>
                <a:cs typeface="Instrument Sans Medium" pitchFamily="34" charset="-120"/>
              </a:rPr>
              <a:t>R-squared value.</a:t>
            </a:r>
            <a:endParaRPr lang="en-US" sz="900" dirty="0"/>
          </a:p>
        </p:txBody>
      </p:sp>
      <p:sp>
        <p:nvSpPr>
          <p:cNvPr id="17" name="Text 14"/>
          <p:cNvSpPr/>
          <p:nvPr/>
        </p:nvSpPr>
        <p:spPr>
          <a:xfrm>
            <a:off x="1070610" y="5404128"/>
            <a:ext cx="12489180" cy="189309"/>
          </a:xfrm>
          <a:prstGeom prst="rect">
            <a:avLst/>
          </a:prstGeom>
          <a:noFill/>
          <a:ln/>
        </p:spPr>
        <p:txBody>
          <a:bodyPr wrap="none" lIns="0" tIns="0" rIns="0" bIns="0" rtlCol="0" anchor="t"/>
          <a:lstStyle/>
          <a:p>
            <a:pPr marL="0" indent="0">
              <a:lnSpc>
                <a:spcPts val="1450"/>
              </a:lnSpc>
              <a:buNone/>
            </a:pPr>
            <a:endParaRPr lang="en-US" sz="900" dirty="0"/>
          </a:p>
        </p:txBody>
      </p:sp>
      <p:sp>
        <p:nvSpPr>
          <p:cNvPr id="19" name="Text 16"/>
          <p:cNvSpPr/>
          <p:nvPr/>
        </p:nvSpPr>
        <p:spPr>
          <a:xfrm>
            <a:off x="1070610" y="6133028"/>
            <a:ext cx="12489180" cy="189309"/>
          </a:xfrm>
          <a:prstGeom prst="rect">
            <a:avLst/>
          </a:prstGeom>
          <a:noFill/>
          <a:ln/>
        </p:spPr>
        <p:txBody>
          <a:bodyPr wrap="none" lIns="0" tIns="0" rIns="0" bIns="0" rtlCol="0" anchor="t"/>
          <a:lstStyle/>
          <a:p>
            <a:pPr marL="0" indent="0">
              <a:lnSpc>
                <a:spcPts val="1450"/>
              </a:lnSpc>
              <a:buNone/>
            </a:pPr>
            <a:endParaRPr lang="en-US" sz="900" dirty="0"/>
          </a:p>
        </p:txBody>
      </p:sp>
      <p:sp>
        <p:nvSpPr>
          <p:cNvPr id="20" name="Text 17"/>
          <p:cNvSpPr/>
          <p:nvPr/>
        </p:nvSpPr>
        <p:spPr>
          <a:xfrm>
            <a:off x="1070610" y="6455450"/>
            <a:ext cx="12489180" cy="189309"/>
          </a:xfrm>
          <a:prstGeom prst="rect">
            <a:avLst/>
          </a:prstGeom>
          <a:noFill/>
          <a:ln/>
        </p:spPr>
        <p:txBody>
          <a:bodyPr wrap="none" lIns="0" tIns="0" rIns="0" bIns="0" rtlCol="0" anchor="t"/>
          <a:lstStyle/>
          <a:p>
            <a:pPr marL="0" indent="0">
              <a:lnSpc>
                <a:spcPts val="1450"/>
              </a:lnSpc>
              <a:buNone/>
            </a:pPr>
            <a:endParaRPr lang="en-US" sz="900" dirty="0"/>
          </a:p>
        </p:txBody>
      </p:sp>
      <p:sp>
        <p:nvSpPr>
          <p:cNvPr id="21" name="Text 18"/>
          <p:cNvSpPr/>
          <p:nvPr/>
        </p:nvSpPr>
        <p:spPr>
          <a:xfrm>
            <a:off x="1070610" y="6777871"/>
            <a:ext cx="12489180" cy="189309"/>
          </a:xfrm>
          <a:prstGeom prst="rect">
            <a:avLst/>
          </a:prstGeom>
          <a:noFill/>
          <a:ln/>
        </p:spPr>
        <p:txBody>
          <a:bodyPr wrap="none" lIns="0" tIns="0" rIns="0" bIns="0" rtlCol="0" anchor="t"/>
          <a:lstStyle/>
          <a:p>
            <a:pPr marL="0" indent="0">
              <a:lnSpc>
                <a:spcPts val="1450"/>
              </a:lnSpc>
              <a:buNone/>
            </a:pPr>
            <a:endParaRPr lang="en-US" sz="900" dirty="0"/>
          </a:p>
        </p:txBody>
      </p:sp>
      <p:sp>
        <p:nvSpPr>
          <p:cNvPr id="22" name="Text 19"/>
          <p:cNvSpPr/>
          <p:nvPr/>
        </p:nvSpPr>
        <p:spPr>
          <a:xfrm>
            <a:off x="1070610" y="7144583"/>
            <a:ext cx="2957989" cy="369689"/>
          </a:xfrm>
          <a:prstGeom prst="rect">
            <a:avLst/>
          </a:prstGeom>
          <a:noFill/>
          <a:ln/>
        </p:spPr>
        <p:txBody>
          <a:bodyPr wrap="none" lIns="0" tIns="0" rIns="0" bIns="0" rtlCol="0" anchor="t"/>
          <a:lstStyle/>
          <a:p>
            <a:pPr marL="0" indent="0">
              <a:lnSpc>
                <a:spcPts val="2900"/>
              </a:lnSpc>
              <a:buNone/>
            </a:pPr>
            <a:endParaRPr lang="en-US" sz="23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Shape 0"/>
          <p:cNvSpPr/>
          <p:nvPr/>
        </p:nvSpPr>
        <p:spPr>
          <a:xfrm>
            <a:off x="433507" y="243840"/>
            <a:ext cx="13763387" cy="7741920"/>
          </a:xfrm>
          <a:prstGeom prst="roundRect">
            <a:avLst>
              <a:gd name="adj" fmla="val 1786"/>
            </a:avLst>
          </a:prstGeom>
          <a:solidFill>
            <a:srgbClr val="2A2A2D">
              <a:alpha val="95000"/>
            </a:srgbClr>
          </a:solidFill>
          <a:ln w="7620">
            <a:solidFill>
              <a:srgbClr val="E6E6E6">
                <a:alpha val="25000"/>
              </a:srgbClr>
            </a:solidFill>
            <a:prstDash val="solid"/>
          </a:ln>
        </p:spPr>
      </p:sp>
      <p:sp>
        <p:nvSpPr>
          <p:cNvPr id="3" name="Text 1"/>
          <p:cNvSpPr/>
          <p:nvPr/>
        </p:nvSpPr>
        <p:spPr>
          <a:xfrm>
            <a:off x="1180267" y="832604"/>
            <a:ext cx="12269867" cy="1800344"/>
          </a:xfrm>
          <a:prstGeom prst="rect">
            <a:avLst/>
          </a:prstGeom>
          <a:noFill/>
          <a:ln/>
        </p:spPr>
        <p:txBody>
          <a:bodyPr wrap="none" lIns="0" tIns="0" rIns="0" bIns="0" rtlCol="0" anchor="t"/>
          <a:lstStyle/>
          <a:p>
            <a:pPr marL="0" indent="0">
              <a:lnSpc>
                <a:spcPts val="14150"/>
              </a:lnSpc>
              <a:buNone/>
            </a:pPr>
            <a:r>
              <a:rPr lang="en-US" sz="11300" i="1" dirty="0">
                <a:solidFill>
                  <a:srgbClr val="CBCCCE"/>
                </a:solidFill>
                <a:latin typeface="Instrument Sans Semi Bold" pitchFamily="34" charset="0"/>
                <a:ea typeface="Instrument Sans Semi Bold" pitchFamily="34" charset="-122"/>
                <a:cs typeface="Instrument Sans Semi Bold" pitchFamily="34" charset="-120"/>
              </a:rPr>
              <a:t>    Thank You! </a:t>
            </a:r>
            <a:endParaRPr lang="en-US" sz="11300" dirty="0"/>
          </a:p>
        </p:txBody>
      </p:sp>
      <p:sp>
        <p:nvSpPr>
          <p:cNvPr id="4" name="Text 2"/>
          <p:cNvSpPr/>
          <p:nvPr/>
        </p:nvSpPr>
        <p:spPr>
          <a:xfrm>
            <a:off x="1213128" y="3112889"/>
            <a:ext cx="7363539" cy="359926"/>
          </a:xfrm>
          <a:prstGeom prst="rect">
            <a:avLst/>
          </a:prstGeom>
          <a:noFill/>
          <a:ln/>
        </p:spPr>
        <p:txBody>
          <a:bodyPr wrap="none" lIns="0" tIns="0" rIns="0" bIns="0" rtlCol="0" anchor="t"/>
          <a:lstStyle/>
          <a:p>
            <a:pPr marL="0" indent="0" algn="ctr">
              <a:lnSpc>
                <a:spcPts val="2800"/>
              </a:lnSpc>
              <a:buNone/>
            </a:pPr>
            <a:r>
              <a:rPr lang="en-US" sz="2250" dirty="0">
                <a:solidFill>
                  <a:srgbClr val="CBCCCE"/>
                </a:solidFill>
                <a:latin typeface="Instrument Sans Semi Bold" pitchFamily="34" charset="0"/>
                <a:ea typeface="Instrument Sans Semi Bold" pitchFamily="34" charset="-122"/>
                <a:cs typeface="Instrument Sans Semi Bold" pitchFamily="34" charset="-120"/>
              </a:rPr>
              <a:t>                                     Any Q&amp;A feel free to reach out Group 2!</a:t>
            </a:r>
            <a:endParaRPr lang="en-US" sz="2250" dirty="0"/>
          </a:p>
        </p:txBody>
      </p:sp>
      <p:sp>
        <p:nvSpPr>
          <p:cNvPr id="5" name="Text 3"/>
          <p:cNvSpPr/>
          <p:nvPr/>
        </p:nvSpPr>
        <p:spPr>
          <a:xfrm>
            <a:off x="1180267" y="3664744"/>
            <a:ext cx="7429262" cy="307181"/>
          </a:xfrm>
          <a:prstGeom prst="rect">
            <a:avLst/>
          </a:prstGeom>
          <a:noFill/>
          <a:ln/>
        </p:spPr>
        <p:txBody>
          <a:bodyPr wrap="none" lIns="0" tIns="0" rIns="0" bIns="0" rtlCol="0" anchor="t"/>
          <a:lstStyle/>
          <a:p>
            <a:pPr marL="0" indent="0">
              <a:lnSpc>
                <a:spcPts val="2400"/>
              </a:lnSpc>
              <a:buNone/>
            </a:pPr>
            <a:endParaRPr lang="en-US" sz="1500" dirty="0"/>
          </a:p>
        </p:txBody>
      </p:sp>
      <p:sp>
        <p:nvSpPr>
          <p:cNvPr id="6" name="Text 4"/>
          <p:cNvSpPr/>
          <p:nvPr/>
        </p:nvSpPr>
        <p:spPr>
          <a:xfrm>
            <a:off x="1180267" y="4144685"/>
            <a:ext cx="7429262" cy="307181"/>
          </a:xfrm>
          <a:prstGeom prst="rect">
            <a:avLst/>
          </a:prstGeom>
          <a:noFill/>
          <a:ln/>
        </p:spPr>
        <p:txBody>
          <a:bodyPr wrap="none" lIns="0" tIns="0" rIns="0" bIns="0" rtlCol="0" anchor="t"/>
          <a:lstStyle/>
          <a:p>
            <a:pPr marL="0" indent="0">
              <a:lnSpc>
                <a:spcPts val="2400"/>
              </a:lnSpc>
              <a:buNone/>
            </a:pPr>
            <a:endParaRPr lang="en-US" sz="1500" dirty="0"/>
          </a:p>
        </p:txBody>
      </p:sp>
      <p:sp>
        <p:nvSpPr>
          <p:cNvPr id="7" name="Text 5"/>
          <p:cNvSpPr/>
          <p:nvPr/>
        </p:nvSpPr>
        <p:spPr>
          <a:xfrm>
            <a:off x="1180267" y="4624626"/>
            <a:ext cx="7429262" cy="307181"/>
          </a:xfrm>
          <a:prstGeom prst="rect">
            <a:avLst/>
          </a:prstGeom>
          <a:noFill/>
          <a:ln/>
        </p:spPr>
        <p:txBody>
          <a:bodyPr wrap="none" lIns="0" tIns="0" rIns="0" bIns="0" rtlCol="0" anchor="t"/>
          <a:lstStyle/>
          <a:p>
            <a:pPr marL="0" indent="0">
              <a:lnSpc>
                <a:spcPts val="2400"/>
              </a:lnSpc>
              <a:buNone/>
            </a:pPr>
            <a:endParaRPr lang="en-US" sz="1500" dirty="0"/>
          </a:p>
        </p:txBody>
      </p:sp>
      <p:sp>
        <p:nvSpPr>
          <p:cNvPr id="8" name="Text 6"/>
          <p:cNvSpPr/>
          <p:nvPr/>
        </p:nvSpPr>
        <p:spPr>
          <a:xfrm>
            <a:off x="1180267" y="5104567"/>
            <a:ext cx="7429262" cy="307181"/>
          </a:xfrm>
          <a:prstGeom prst="rect">
            <a:avLst/>
          </a:prstGeom>
          <a:noFill/>
          <a:ln/>
        </p:spPr>
        <p:txBody>
          <a:bodyPr wrap="none" lIns="0" tIns="0" rIns="0" bIns="0" rtlCol="0" anchor="t"/>
          <a:lstStyle/>
          <a:p>
            <a:pPr marL="0" indent="0">
              <a:lnSpc>
                <a:spcPts val="2400"/>
              </a:lnSpc>
              <a:buNone/>
            </a:pPr>
            <a:endParaRPr lang="en-US" sz="1500" dirty="0"/>
          </a:p>
        </p:txBody>
      </p:sp>
      <p:sp>
        <p:nvSpPr>
          <p:cNvPr id="9" name="Text 7"/>
          <p:cNvSpPr/>
          <p:nvPr/>
        </p:nvSpPr>
        <p:spPr>
          <a:xfrm>
            <a:off x="1180267" y="5584507"/>
            <a:ext cx="7429262" cy="307181"/>
          </a:xfrm>
          <a:prstGeom prst="rect">
            <a:avLst/>
          </a:prstGeom>
          <a:noFill/>
          <a:ln/>
        </p:spPr>
        <p:txBody>
          <a:bodyPr wrap="none" lIns="0" tIns="0" rIns="0" bIns="0" rtlCol="0" anchor="t"/>
          <a:lstStyle/>
          <a:p>
            <a:pPr marL="0" indent="0">
              <a:lnSpc>
                <a:spcPts val="2400"/>
              </a:lnSpc>
              <a:buNone/>
            </a:pPr>
            <a:endParaRPr lang="en-US" sz="1500" dirty="0"/>
          </a:p>
        </p:txBody>
      </p:sp>
      <p:sp>
        <p:nvSpPr>
          <p:cNvPr id="10" name="Text 8"/>
          <p:cNvSpPr/>
          <p:nvPr/>
        </p:nvSpPr>
        <p:spPr>
          <a:xfrm>
            <a:off x="3454598" y="6083618"/>
            <a:ext cx="2880598" cy="359926"/>
          </a:xfrm>
          <a:prstGeom prst="rect">
            <a:avLst/>
          </a:prstGeom>
          <a:noFill/>
          <a:ln/>
        </p:spPr>
        <p:txBody>
          <a:bodyPr wrap="none" lIns="0" tIns="0" rIns="0" bIns="0" rtlCol="0" anchor="t"/>
          <a:lstStyle/>
          <a:p>
            <a:pPr marL="0" indent="0" algn="ctr">
              <a:lnSpc>
                <a:spcPts val="2800"/>
              </a:lnSpc>
              <a:buNone/>
            </a:pPr>
            <a:r>
              <a:rPr lang="en-US" sz="2250" dirty="0">
                <a:solidFill>
                  <a:srgbClr val="CBCCCE"/>
                </a:solidFill>
                <a:latin typeface="Instrument Sans Semi Bold" pitchFamily="34" charset="0"/>
                <a:ea typeface="Instrument Sans Semi Bold" pitchFamily="34" charset="-122"/>
                <a:cs typeface="Instrument Sans Semi Bold" pitchFamily="34" charset="-120"/>
              </a:rPr>
              <a:t> </a:t>
            </a:r>
            <a:endParaRPr lang="en-US" sz="2250" dirty="0"/>
          </a:p>
        </p:txBody>
      </p:sp>
      <p:pic>
        <p:nvPicPr>
          <p:cNvPr id="11" name="Image 0" descr="preencoded.png"/>
          <p:cNvPicPr>
            <a:picLocks noChangeAspect="1"/>
          </p:cNvPicPr>
          <p:nvPr/>
        </p:nvPicPr>
        <p:blipFill>
          <a:blip r:embed="rId3"/>
          <a:stretch>
            <a:fillRect/>
          </a:stretch>
        </p:blipFill>
        <p:spPr>
          <a:xfrm>
            <a:off x="9528334" y="3136940"/>
            <a:ext cx="3929301" cy="3520916"/>
          </a:xfrm>
          <a:prstGeom prst="rect">
            <a:avLst/>
          </a:prstGeom>
        </p:spPr>
      </p:pic>
      <p:sp>
        <p:nvSpPr>
          <p:cNvPr id="12" name="Text 9"/>
          <p:cNvSpPr/>
          <p:nvPr/>
        </p:nvSpPr>
        <p:spPr>
          <a:xfrm>
            <a:off x="1180267" y="7089815"/>
            <a:ext cx="12269867" cy="307181"/>
          </a:xfrm>
          <a:prstGeom prst="rect">
            <a:avLst/>
          </a:prstGeom>
          <a:noFill/>
          <a:ln/>
        </p:spPr>
        <p:txBody>
          <a:bodyPr wrap="none" lIns="0" tIns="0" rIns="0" bIns="0" rtlCol="0" anchor="t"/>
          <a:lstStyle/>
          <a:p>
            <a:pPr marL="0" indent="0">
              <a:lnSpc>
                <a:spcPts val="2400"/>
              </a:lnSpc>
              <a:buNone/>
            </a:pPr>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433507" y="243840"/>
            <a:ext cx="13763387" cy="7741920"/>
          </a:xfrm>
          <a:prstGeom prst="roundRect">
            <a:avLst>
              <a:gd name="adj" fmla="val 1290"/>
            </a:avLst>
          </a:prstGeom>
          <a:solidFill>
            <a:srgbClr val="3D3D42">
              <a:alpha val="95000"/>
            </a:srgbClr>
          </a:solidFill>
          <a:ln w="7620">
            <a:solidFill>
              <a:srgbClr val="E6E6E6">
                <a:alpha val="25000"/>
              </a:srgbClr>
            </a:solidFill>
            <a:prstDash val="solid"/>
          </a:ln>
        </p:spPr>
      </p:sp>
      <p:sp>
        <p:nvSpPr>
          <p:cNvPr id="3" name="Text 1"/>
          <p:cNvSpPr/>
          <p:nvPr/>
        </p:nvSpPr>
        <p:spPr>
          <a:xfrm>
            <a:off x="1180267" y="1012627"/>
            <a:ext cx="3467457" cy="433388"/>
          </a:xfrm>
          <a:prstGeom prst="rect">
            <a:avLst/>
          </a:prstGeom>
          <a:noFill/>
          <a:ln/>
        </p:spPr>
        <p:txBody>
          <a:bodyPr wrap="none" lIns="0" tIns="0" rIns="0" bIns="0" rtlCol="0" anchor="t"/>
          <a:lstStyle/>
          <a:p>
            <a:pPr marL="0" indent="0">
              <a:lnSpc>
                <a:spcPts val="3400"/>
              </a:lnSpc>
              <a:buNone/>
            </a:pPr>
            <a:r>
              <a:rPr lang="en-US" sz="2700" dirty="0">
                <a:solidFill>
                  <a:srgbClr val="FFFFFF"/>
                </a:solidFill>
                <a:latin typeface="Instrument Sans Semi Bold" pitchFamily="34" charset="0"/>
                <a:ea typeface="Instrument Sans Semi Bold" pitchFamily="34" charset="-122"/>
                <a:cs typeface="Instrument Sans Semi Bold" pitchFamily="34" charset="-120"/>
              </a:rPr>
              <a:t>Scope of the Project </a:t>
            </a:r>
            <a:endParaRPr lang="en-US" sz="2700" dirty="0"/>
          </a:p>
        </p:txBody>
      </p:sp>
      <p:sp>
        <p:nvSpPr>
          <p:cNvPr id="4" name="Shape 2"/>
          <p:cNvSpPr/>
          <p:nvPr/>
        </p:nvSpPr>
        <p:spPr>
          <a:xfrm>
            <a:off x="1380649" y="1723311"/>
            <a:ext cx="15240" cy="5493663"/>
          </a:xfrm>
          <a:prstGeom prst="roundRect">
            <a:avLst>
              <a:gd name="adj" fmla="val 382247"/>
            </a:avLst>
          </a:prstGeom>
          <a:solidFill>
            <a:srgbClr val="56565B"/>
          </a:solidFill>
          <a:ln/>
        </p:spPr>
      </p:sp>
      <p:sp>
        <p:nvSpPr>
          <p:cNvPr id="5" name="Shape 3"/>
          <p:cNvSpPr/>
          <p:nvPr/>
        </p:nvSpPr>
        <p:spPr>
          <a:xfrm>
            <a:off x="1529060" y="2027634"/>
            <a:ext cx="485418" cy="15240"/>
          </a:xfrm>
          <a:prstGeom prst="roundRect">
            <a:avLst>
              <a:gd name="adj" fmla="val 382247"/>
            </a:avLst>
          </a:prstGeom>
          <a:solidFill>
            <a:srgbClr val="56565B"/>
          </a:solidFill>
          <a:ln/>
        </p:spPr>
      </p:sp>
      <p:sp>
        <p:nvSpPr>
          <p:cNvPr id="6" name="Shape 4"/>
          <p:cNvSpPr/>
          <p:nvPr/>
        </p:nvSpPr>
        <p:spPr>
          <a:xfrm>
            <a:off x="1232237" y="1879283"/>
            <a:ext cx="312063" cy="312063"/>
          </a:xfrm>
          <a:prstGeom prst="roundRect">
            <a:avLst>
              <a:gd name="adj" fmla="val 18668"/>
            </a:avLst>
          </a:prstGeom>
          <a:solidFill>
            <a:srgbClr val="3D3D42"/>
          </a:solidFill>
          <a:ln w="7620">
            <a:solidFill>
              <a:srgbClr val="56565B"/>
            </a:solidFill>
            <a:prstDash val="solid"/>
          </a:ln>
        </p:spPr>
      </p:sp>
      <p:sp>
        <p:nvSpPr>
          <p:cNvPr id="7" name="Text 5"/>
          <p:cNvSpPr/>
          <p:nvPr/>
        </p:nvSpPr>
        <p:spPr>
          <a:xfrm>
            <a:off x="1347966" y="1931313"/>
            <a:ext cx="80605" cy="208002"/>
          </a:xfrm>
          <a:prstGeom prst="rect">
            <a:avLst/>
          </a:prstGeom>
          <a:noFill/>
          <a:ln/>
        </p:spPr>
        <p:txBody>
          <a:bodyPr wrap="none" lIns="0" tIns="0" rIns="0" bIns="0" rtlCol="0" anchor="t"/>
          <a:lstStyle/>
          <a:p>
            <a:pPr marL="0" indent="0" algn="ctr">
              <a:lnSpc>
                <a:spcPts val="1600"/>
              </a:lnSpc>
              <a:buNone/>
            </a:pPr>
            <a:r>
              <a:rPr lang="en-US" sz="1600" dirty="0">
                <a:solidFill>
                  <a:srgbClr val="CFD0D8"/>
                </a:solidFill>
                <a:latin typeface="Instrument Sans Semi Bold" pitchFamily="34" charset="0"/>
                <a:ea typeface="Instrument Sans Semi Bold" pitchFamily="34" charset="-122"/>
                <a:cs typeface="Instrument Sans Semi Bold" pitchFamily="34" charset="-120"/>
              </a:rPr>
              <a:t>1</a:t>
            </a:r>
            <a:endParaRPr lang="en-US" sz="1600" dirty="0"/>
          </a:p>
        </p:txBody>
      </p:sp>
      <p:sp>
        <p:nvSpPr>
          <p:cNvPr id="8" name="Text 6"/>
          <p:cNvSpPr/>
          <p:nvPr/>
        </p:nvSpPr>
        <p:spPr>
          <a:xfrm>
            <a:off x="2151102" y="1861899"/>
            <a:ext cx="2330768" cy="259913"/>
          </a:xfrm>
          <a:prstGeom prst="rect">
            <a:avLst/>
          </a:prstGeom>
          <a:noFill/>
          <a:ln/>
        </p:spPr>
        <p:txBody>
          <a:bodyPr wrap="none" lIns="0" tIns="0" rIns="0" bIns="0" rtlCol="0" anchor="t"/>
          <a:lstStyle/>
          <a:p>
            <a:pPr marL="0" indent="0" algn="l">
              <a:lnSpc>
                <a:spcPts val="2000"/>
              </a:lnSpc>
              <a:buNone/>
            </a:pPr>
            <a:r>
              <a:rPr lang="en-US" sz="1600" b="1" dirty="0">
                <a:solidFill>
                  <a:srgbClr val="CFD0D8"/>
                </a:solidFill>
                <a:latin typeface="Instrument Sans Semi Bold" pitchFamily="34" charset="0"/>
                <a:ea typeface="Instrument Sans Semi Bold" pitchFamily="34" charset="-122"/>
                <a:cs typeface="Instrument Sans Semi Bold" pitchFamily="34" charset="-120"/>
              </a:rPr>
              <a:t>Roles &amp; Responsibilites </a:t>
            </a:r>
            <a:endParaRPr lang="en-US" sz="1600" dirty="0"/>
          </a:p>
        </p:txBody>
      </p:sp>
      <p:sp>
        <p:nvSpPr>
          <p:cNvPr id="9" name="Text 7"/>
          <p:cNvSpPr/>
          <p:nvPr/>
        </p:nvSpPr>
        <p:spPr>
          <a:xfrm>
            <a:off x="2151102" y="2204918"/>
            <a:ext cx="11299031" cy="443865"/>
          </a:xfrm>
          <a:prstGeom prst="rect">
            <a:avLst/>
          </a:prstGeom>
          <a:noFill/>
          <a:ln/>
        </p:spPr>
        <p:txBody>
          <a:bodyPr wrap="square" lIns="0" tIns="0" rIns="0" bIns="0" rtlCol="0" anchor="t"/>
          <a:lstStyle/>
          <a:p>
            <a:pPr marL="0" indent="0" algn="l">
              <a:lnSpc>
                <a:spcPts val="1700"/>
              </a:lnSpc>
              <a:buNone/>
            </a:pPr>
            <a:r>
              <a:rPr lang="en-US" sz="1050" dirty="0">
                <a:solidFill>
                  <a:srgbClr val="CFD0D8"/>
                </a:solidFill>
                <a:latin typeface="Instrument Sans Medium" pitchFamily="34" charset="0"/>
                <a:ea typeface="Instrument Sans Medium" pitchFamily="34" charset="-122"/>
                <a:cs typeface="Instrument Sans Medium" pitchFamily="34" charset="-120"/>
              </a:rPr>
              <a:t>At the start, we collaborated on building a </a:t>
            </a:r>
            <a:r>
              <a:rPr lang="en-US" sz="1050" b="1" dirty="0">
                <a:solidFill>
                  <a:srgbClr val="CFD0D8"/>
                </a:solidFill>
                <a:latin typeface="Instrument Sans Medium" pitchFamily="34" charset="0"/>
                <a:ea typeface="Instrument Sans Medium" pitchFamily="34" charset="-122"/>
                <a:cs typeface="Instrument Sans Medium" pitchFamily="34" charset="-120"/>
              </a:rPr>
              <a:t>Linear Regression</a:t>
            </a:r>
            <a:r>
              <a:rPr lang="en-US" sz="1050" dirty="0">
                <a:solidFill>
                  <a:srgbClr val="CFD0D8"/>
                </a:solidFill>
                <a:latin typeface="Instrument Sans Medium" pitchFamily="34" charset="0"/>
                <a:ea typeface="Instrument Sans Medium" pitchFamily="34" charset="-122"/>
                <a:cs typeface="Instrument Sans Medium" pitchFamily="34" charset="-120"/>
              </a:rPr>
              <a:t> model to understand the data and establish a baseline. Then, we divided the models among team members for further experimentation:</a:t>
            </a:r>
            <a:endParaRPr lang="en-US" sz="1050" dirty="0"/>
          </a:p>
        </p:txBody>
      </p:sp>
      <p:sp>
        <p:nvSpPr>
          <p:cNvPr id="10" name="Text 8"/>
          <p:cNvSpPr/>
          <p:nvPr/>
        </p:nvSpPr>
        <p:spPr>
          <a:xfrm>
            <a:off x="2151102" y="2731889"/>
            <a:ext cx="11299031" cy="221933"/>
          </a:xfrm>
          <a:prstGeom prst="rect">
            <a:avLst/>
          </a:prstGeom>
          <a:noFill/>
          <a:ln/>
        </p:spPr>
        <p:txBody>
          <a:bodyPr wrap="none" lIns="0" tIns="0" rIns="0" bIns="0" rtlCol="0" anchor="t"/>
          <a:lstStyle/>
          <a:p>
            <a:pPr marL="342900" indent="-342900">
              <a:lnSpc>
                <a:spcPts val="1700"/>
              </a:lnSpc>
              <a:buSzPct val="100000"/>
              <a:buChar char="•"/>
            </a:pPr>
            <a:r>
              <a:rPr lang="en-US" sz="1050" b="1" dirty="0">
                <a:solidFill>
                  <a:srgbClr val="CFD0D8"/>
                </a:solidFill>
                <a:latin typeface="Instrument Sans Medium" pitchFamily="34" charset="0"/>
                <a:ea typeface="Instrument Sans Medium" pitchFamily="34" charset="-122"/>
                <a:cs typeface="Instrument Sans Medium" pitchFamily="34" charset="-120"/>
              </a:rPr>
              <a:t>Bader</a:t>
            </a:r>
            <a:r>
              <a:rPr lang="en-US" sz="1050" dirty="0">
                <a:solidFill>
                  <a:srgbClr val="CFD0D8"/>
                </a:solidFill>
                <a:latin typeface="Instrument Sans Medium" pitchFamily="34" charset="0"/>
                <a:ea typeface="Instrument Sans Medium" pitchFamily="34" charset="-122"/>
                <a:cs typeface="Instrument Sans Medium" pitchFamily="34" charset="-120"/>
              </a:rPr>
              <a:t> –ExtraTrees,  XGBoost</a:t>
            </a:r>
            <a:endParaRPr lang="en-US" sz="1050" dirty="0"/>
          </a:p>
        </p:txBody>
      </p:sp>
      <p:sp>
        <p:nvSpPr>
          <p:cNvPr id="11" name="Text 9"/>
          <p:cNvSpPr/>
          <p:nvPr/>
        </p:nvSpPr>
        <p:spPr>
          <a:xfrm>
            <a:off x="2151102" y="3002280"/>
            <a:ext cx="11299031" cy="221933"/>
          </a:xfrm>
          <a:prstGeom prst="rect">
            <a:avLst/>
          </a:prstGeom>
          <a:noFill/>
          <a:ln/>
        </p:spPr>
        <p:txBody>
          <a:bodyPr wrap="none" lIns="0" tIns="0" rIns="0" bIns="0" rtlCol="0" anchor="t"/>
          <a:lstStyle/>
          <a:p>
            <a:pPr marL="342900" indent="-342900">
              <a:lnSpc>
                <a:spcPts val="1700"/>
              </a:lnSpc>
              <a:buSzPct val="100000"/>
              <a:buChar char="•"/>
            </a:pPr>
            <a:r>
              <a:rPr lang="en-US" sz="1050" b="1" dirty="0">
                <a:solidFill>
                  <a:srgbClr val="CFD0D8"/>
                </a:solidFill>
                <a:latin typeface="Instrument Sans Medium" pitchFamily="34" charset="0"/>
                <a:ea typeface="Instrument Sans Medium" pitchFamily="34" charset="-122"/>
                <a:cs typeface="Instrument Sans Medium" pitchFamily="34" charset="-120"/>
              </a:rPr>
              <a:t>Randa</a:t>
            </a:r>
            <a:r>
              <a:rPr lang="en-US" sz="1050" dirty="0">
                <a:solidFill>
                  <a:srgbClr val="CFD0D8"/>
                </a:solidFill>
                <a:latin typeface="Instrument Sans Medium" pitchFamily="34" charset="0"/>
                <a:ea typeface="Instrument Sans Medium" pitchFamily="34" charset="-122"/>
                <a:cs typeface="Instrument Sans Medium" pitchFamily="34" charset="-120"/>
              </a:rPr>
              <a:t> – CatBoost</a:t>
            </a:r>
            <a:endParaRPr lang="en-US" sz="1050" dirty="0"/>
          </a:p>
        </p:txBody>
      </p:sp>
      <p:sp>
        <p:nvSpPr>
          <p:cNvPr id="12" name="Text 10"/>
          <p:cNvSpPr/>
          <p:nvPr/>
        </p:nvSpPr>
        <p:spPr>
          <a:xfrm>
            <a:off x="2151102" y="3272671"/>
            <a:ext cx="11299031" cy="221933"/>
          </a:xfrm>
          <a:prstGeom prst="rect">
            <a:avLst/>
          </a:prstGeom>
          <a:noFill/>
          <a:ln/>
        </p:spPr>
        <p:txBody>
          <a:bodyPr wrap="none" lIns="0" tIns="0" rIns="0" bIns="0" rtlCol="0" anchor="t"/>
          <a:lstStyle/>
          <a:p>
            <a:pPr marL="342900" indent="-342900">
              <a:lnSpc>
                <a:spcPts val="1700"/>
              </a:lnSpc>
              <a:buSzPct val="100000"/>
              <a:buChar char="•"/>
            </a:pPr>
            <a:r>
              <a:rPr lang="en-US" sz="1050" b="1" dirty="0">
                <a:solidFill>
                  <a:srgbClr val="CFD0D8"/>
                </a:solidFill>
                <a:latin typeface="Instrument Sans Medium" pitchFamily="34" charset="0"/>
                <a:ea typeface="Instrument Sans Medium" pitchFamily="34" charset="-122"/>
                <a:cs typeface="Instrument Sans Medium" pitchFamily="34" charset="-120"/>
              </a:rPr>
              <a:t>Hessa</a:t>
            </a:r>
            <a:r>
              <a:rPr lang="en-US" sz="1050" dirty="0">
                <a:solidFill>
                  <a:srgbClr val="CFD0D8"/>
                </a:solidFill>
                <a:latin typeface="Instrument Sans Medium" pitchFamily="34" charset="0"/>
                <a:ea typeface="Instrument Sans Medium" pitchFamily="34" charset="-122"/>
                <a:cs typeface="Instrument Sans Medium" pitchFamily="34" charset="-120"/>
              </a:rPr>
              <a:t> – LightGBM</a:t>
            </a:r>
            <a:endParaRPr lang="en-US" sz="1050" dirty="0"/>
          </a:p>
        </p:txBody>
      </p:sp>
      <p:sp>
        <p:nvSpPr>
          <p:cNvPr id="13" name="Text 11"/>
          <p:cNvSpPr/>
          <p:nvPr/>
        </p:nvSpPr>
        <p:spPr>
          <a:xfrm>
            <a:off x="2151102" y="3543062"/>
            <a:ext cx="11299031" cy="221933"/>
          </a:xfrm>
          <a:prstGeom prst="rect">
            <a:avLst/>
          </a:prstGeom>
          <a:noFill/>
          <a:ln/>
        </p:spPr>
        <p:txBody>
          <a:bodyPr wrap="none" lIns="0" tIns="0" rIns="0" bIns="0" rtlCol="0" anchor="t"/>
          <a:lstStyle/>
          <a:p>
            <a:pPr marL="342900" indent="-342900">
              <a:lnSpc>
                <a:spcPts val="1700"/>
              </a:lnSpc>
              <a:buSzPct val="100000"/>
              <a:buChar char="•"/>
            </a:pPr>
            <a:r>
              <a:rPr lang="en-US" sz="1050" b="1" dirty="0">
                <a:solidFill>
                  <a:srgbClr val="CFD0D8"/>
                </a:solidFill>
                <a:latin typeface="Instrument Sans Medium" pitchFamily="34" charset="0"/>
                <a:ea typeface="Instrument Sans Medium" pitchFamily="34" charset="-122"/>
                <a:cs typeface="Instrument Sans Medium" pitchFamily="34" charset="-120"/>
              </a:rPr>
              <a:t>Aziz</a:t>
            </a:r>
            <a:r>
              <a:rPr lang="en-US" sz="1050" dirty="0">
                <a:solidFill>
                  <a:srgbClr val="CFD0D8"/>
                </a:solidFill>
                <a:latin typeface="Instrument Sans Medium" pitchFamily="34" charset="0"/>
                <a:ea typeface="Instrument Sans Medium" pitchFamily="34" charset="-122"/>
                <a:cs typeface="Instrument Sans Medium" pitchFamily="34" charset="-120"/>
              </a:rPr>
              <a:t> – Random Forest</a:t>
            </a:r>
            <a:endParaRPr lang="en-US" sz="1050" dirty="0"/>
          </a:p>
        </p:txBody>
      </p:sp>
      <p:sp>
        <p:nvSpPr>
          <p:cNvPr id="14" name="Shape 12"/>
          <p:cNvSpPr/>
          <p:nvPr/>
        </p:nvSpPr>
        <p:spPr>
          <a:xfrm>
            <a:off x="1529060" y="4346496"/>
            <a:ext cx="485418" cy="15240"/>
          </a:xfrm>
          <a:prstGeom prst="roundRect">
            <a:avLst>
              <a:gd name="adj" fmla="val 382247"/>
            </a:avLst>
          </a:prstGeom>
          <a:solidFill>
            <a:srgbClr val="56565B"/>
          </a:solidFill>
          <a:ln/>
        </p:spPr>
      </p:sp>
      <p:sp>
        <p:nvSpPr>
          <p:cNvPr id="15" name="Shape 13"/>
          <p:cNvSpPr/>
          <p:nvPr/>
        </p:nvSpPr>
        <p:spPr>
          <a:xfrm>
            <a:off x="1232237" y="4198144"/>
            <a:ext cx="312063" cy="312063"/>
          </a:xfrm>
          <a:prstGeom prst="roundRect">
            <a:avLst>
              <a:gd name="adj" fmla="val 18668"/>
            </a:avLst>
          </a:prstGeom>
          <a:solidFill>
            <a:srgbClr val="3D3D42"/>
          </a:solidFill>
          <a:ln w="7620">
            <a:solidFill>
              <a:srgbClr val="56565B"/>
            </a:solidFill>
            <a:prstDash val="solid"/>
          </a:ln>
        </p:spPr>
      </p:sp>
      <p:sp>
        <p:nvSpPr>
          <p:cNvPr id="16" name="Text 14"/>
          <p:cNvSpPr/>
          <p:nvPr/>
        </p:nvSpPr>
        <p:spPr>
          <a:xfrm>
            <a:off x="1330226" y="4250174"/>
            <a:ext cx="115967" cy="208002"/>
          </a:xfrm>
          <a:prstGeom prst="rect">
            <a:avLst/>
          </a:prstGeom>
          <a:noFill/>
          <a:ln/>
        </p:spPr>
        <p:txBody>
          <a:bodyPr wrap="none" lIns="0" tIns="0" rIns="0" bIns="0" rtlCol="0" anchor="t"/>
          <a:lstStyle/>
          <a:p>
            <a:pPr marL="0" indent="0" algn="ctr">
              <a:lnSpc>
                <a:spcPts val="1600"/>
              </a:lnSpc>
              <a:buNone/>
            </a:pPr>
            <a:r>
              <a:rPr lang="en-US" sz="1600" dirty="0">
                <a:solidFill>
                  <a:srgbClr val="CFD0D8"/>
                </a:solidFill>
                <a:latin typeface="Instrument Sans Semi Bold" pitchFamily="34" charset="0"/>
                <a:ea typeface="Instrument Sans Semi Bold" pitchFamily="34" charset="-122"/>
                <a:cs typeface="Instrument Sans Semi Bold" pitchFamily="34" charset="-120"/>
              </a:rPr>
              <a:t>2</a:t>
            </a:r>
            <a:endParaRPr lang="en-US" sz="1600" dirty="0"/>
          </a:p>
        </p:txBody>
      </p:sp>
      <p:sp>
        <p:nvSpPr>
          <p:cNvPr id="17" name="Text 15"/>
          <p:cNvSpPr/>
          <p:nvPr/>
        </p:nvSpPr>
        <p:spPr>
          <a:xfrm>
            <a:off x="2151102" y="4180761"/>
            <a:ext cx="2080498" cy="259913"/>
          </a:xfrm>
          <a:prstGeom prst="rect">
            <a:avLst/>
          </a:prstGeom>
          <a:noFill/>
          <a:ln/>
        </p:spPr>
        <p:txBody>
          <a:bodyPr wrap="none" lIns="0" tIns="0" rIns="0" bIns="0" rtlCol="0" anchor="t"/>
          <a:lstStyle/>
          <a:p>
            <a:pPr marL="0" indent="0" algn="l">
              <a:lnSpc>
                <a:spcPts val="2000"/>
              </a:lnSpc>
              <a:buNone/>
            </a:pPr>
            <a:r>
              <a:rPr lang="en-US" sz="1600" dirty="0">
                <a:solidFill>
                  <a:srgbClr val="CFD0D8"/>
                </a:solidFill>
                <a:latin typeface="Instrument Sans Semi Bold" pitchFamily="34" charset="0"/>
                <a:ea typeface="Instrument Sans Semi Bold" pitchFamily="34" charset="-122"/>
                <a:cs typeface="Instrument Sans Semi Bold" pitchFamily="34" charset="-120"/>
              </a:rPr>
              <a:t>Workflow &amp; Steps </a:t>
            </a:r>
            <a:endParaRPr lang="en-US" sz="1600" dirty="0"/>
          </a:p>
        </p:txBody>
      </p:sp>
      <p:sp>
        <p:nvSpPr>
          <p:cNvPr id="18" name="Text 16"/>
          <p:cNvSpPr/>
          <p:nvPr/>
        </p:nvSpPr>
        <p:spPr>
          <a:xfrm>
            <a:off x="2151102" y="4523780"/>
            <a:ext cx="11299031" cy="221933"/>
          </a:xfrm>
          <a:prstGeom prst="rect">
            <a:avLst/>
          </a:prstGeom>
          <a:noFill/>
          <a:ln/>
        </p:spPr>
        <p:txBody>
          <a:bodyPr wrap="none" lIns="0" tIns="0" rIns="0" bIns="0" rtlCol="0" anchor="t"/>
          <a:lstStyle/>
          <a:p>
            <a:pPr marL="342900" indent="-342900">
              <a:lnSpc>
                <a:spcPts val="1700"/>
              </a:lnSpc>
              <a:buSzPct val="100000"/>
              <a:buChar char="•"/>
            </a:pPr>
            <a:r>
              <a:rPr lang="en-US" sz="1050" dirty="0">
                <a:solidFill>
                  <a:srgbClr val="CFD0D8"/>
                </a:solidFill>
                <a:latin typeface="Instrument Sans Medium" pitchFamily="34" charset="0"/>
                <a:ea typeface="Instrument Sans Medium" pitchFamily="34" charset="-122"/>
                <a:cs typeface="Instrument Sans Medium" pitchFamily="34" charset="-120"/>
              </a:rPr>
              <a:t>Initial Collaboration</a:t>
            </a:r>
            <a:endParaRPr lang="en-US" sz="1050" dirty="0"/>
          </a:p>
        </p:txBody>
      </p:sp>
      <p:sp>
        <p:nvSpPr>
          <p:cNvPr id="19" name="Text 17"/>
          <p:cNvSpPr/>
          <p:nvPr/>
        </p:nvSpPr>
        <p:spPr>
          <a:xfrm>
            <a:off x="2151102" y="4794171"/>
            <a:ext cx="11299031" cy="221933"/>
          </a:xfrm>
          <a:prstGeom prst="rect">
            <a:avLst/>
          </a:prstGeom>
          <a:noFill/>
          <a:ln/>
        </p:spPr>
        <p:txBody>
          <a:bodyPr wrap="none" lIns="0" tIns="0" rIns="0" bIns="0" rtlCol="0" anchor="t"/>
          <a:lstStyle/>
          <a:p>
            <a:pPr marL="342900" indent="-342900">
              <a:lnSpc>
                <a:spcPts val="1700"/>
              </a:lnSpc>
              <a:buSzPct val="100000"/>
              <a:buChar char="•"/>
            </a:pPr>
            <a:r>
              <a:rPr lang="en-US" sz="1050" dirty="0">
                <a:solidFill>
                  <a:srgbClr val="CFD0D8"/>
                </a:solidFill>
                <a:latin typeface="Instrument Sans Medium" pitchFamily="34" charset="0"/>
                <a:ea typeface="Instrument Sans Medium" pitchFamily="34" charset="-122"/>
                <a:cs typeface="Instrument Sans Medium" pitchFamily="34" charset="-120"/>
              </a:rPr>
              <a:t>Model Distribution</a:t>
            </a:r>
            <a:endParaRPr lang="en-US" sz="1050" dirty="0"/>
          </a:p>
        </p:txBody>
      </p:sp>
      <p:sp>
        <p:nvSpPr>
          <p:cNvPr id="20" name="Text 18"/>
          <p:cNvSpPr/>
          <p:nvPr/>
        </p:nvSpPr>
        <p:spPr>
          <a:xfrm>
            <a:off x="2151102" y="5064562"/>
            <a:ext cx="11299031" cy="221933"/>
          </a:xfrm>
          <a:prstGeom prst="rect">
            <a:avLst/>
          </a:prstGeom>
          <a:noFill/>
          <a:ln/>
        </p:spPr>
        <p:txBody>
          <a:bodyPr wrap="none" lIns="0" tIns="0" rIns="0" bIns="0" rtlCol="0" anchor="t"/>
          <a:lstStyle/>
          <a:p>
            <a:pPr marL="342900" indent="-342900">
              <a:lnSpc>
                <a:spcPts val="1700"/>
              </a:lnSpc>
              <a:buSzPct val="100000"/>
              <a:buChar char="•"/>
            </a:pPr>
            <a:r>
              <a:rPr lang="en-US" sz="1050" dirty="0">
                <a:solidFill>
                  <a:srgbClr val="CFD0D8"/>
                </a:solidFill>
                <a:latin typeface="Instrument Sans Medium" pitchFamily="34" charset="0"/>
                <a:ea typeface="Instrument Sans Medium" pitchFamily="34" charset="-122"/>
                <a:cs typeface="Instrument Sans Medium" pitchFamily="34" charset="-120"/>
              </a:rPr>
              <a:t>Evaluation &amp; Comparison</a:t>
            </a:r>
            <a:endParaRPr lang="en-US" sz="1050" dirty="0"/>
          </a:p>
        </p:txBody>
      </p:sp>
      <p:sp>
        <p:nvSpPr>
          <p:cNvPr id="21" name="Text 19"/>
          <p:cNvSpPr/>
          <p:nvPr/>
        </p:nvSpPr>
        <p:spPr>
          <a:xfrm>
            <a:off x="2151102" y="5334953"/>
            <a:ext cx="11299031" cy="221933"/>
          </a:xfrm>
          <a:prstGeom prst="rect">
            <a:avLst/>
          </a:prstGeom>
          <a:noFill/>
          <a:ln/>
        </p:spPr>
        <p:txBody>
          <a:bodyPr wrap="none" lIns="0" tIns="0" rIns="0" bIns="0" rtlCol="0" anchor="t"/>
          <a:lstStyle/>
          <a:p>
            <a:pPr marL="342900" indent="-342900">
              <a:lnSpc>
                <a:spcPts val="1700"/>
              </a:lnSpc>
              <a:buSzPct val="100000"/>
              <a:buChar char="•"/>
            </a:pPr>
            <a:r>
              <a:rPr lang="en-US" sz="1050" dirty="0">
                <a:solidFill>
                  <a:srgbClr val="CFD0D8"/>
                </a:solidFill>
                <a:latin typeface="Instrument Sans Medium" pitchFamily="34" charset="0"/>
                <a:ea typeface="Instrument Sans Medium" pitchFamily="34" charset="-122"/>
                <a:cs typeface="Instrument Sans Medium" pitchFamily="34" charset="-120"/>
              </a:rPr>
              <a:t>Final Best performance model : The chosen model was fine-tuned further for better accuracy.</a:t>
            </a:r>
            <a:endParaRPr lang="en-US" sz="1050" dirty="0"/>
          </a:p>
        </p:txBody>
      </p:sp>
      <p:sp>
        <p:nvSpPr>
          <p:cNvPr id="22" name="Shape 20"/>
          <p:cNvSpPr/>
          <p:nvPr/>
        </p:nvSpPr>
        <p:spPr>
          <a:xfrm>
            <a:off x="1529060" y="6138386"/>
            <a:ext cx="485418" cy="15240"/>
          </a:xfrm>
          <a:prstGeom prst="roundRect">
            <a:avLst>
              <a:gd name="adj" fmla="val 382247"/>
            </a:avLst>
          </a:prstGeom>
          <a:solidFill>
            <a:srgbClr val="56565B"/>
          </a:solidFill>
          <a:ln/>
        </p:spPr>
      </p:sp>
      <p:sp>
        <p:nvSpPr>
          <p:cNvPr id="23" name="Shape 21"/>
          <p:cNvSpPr/>
          <p:nvPr/>
        </p:nvSpPr>
        <p:spPr>
          <a:xfrm>
            <a:off x="1232237" y="5990034"/>
            <a:ext cx="312063" cy="312063"/>
          </a:xfrm>
          <a:prstGeom prst="roundRect">
            <a:avLst>
              <a:gd name="adj" fmla="val 18668"/>
            </a:avLst>
          </a:prstGeom>
          <a:solidFill>
            <a:srgbClr val="3D3D42"/>
          </a:solidFill>
          <a:ln w="7620">
            <a:solidFill>
              <a:srgbClr val="56565B"/>
            </a:solidFill>
            <a:prstDash val="solid"/>
          </a:ln>
        </p:spPr>
      </p:sp>
      <p:sp>
        <p:nvSpPr>
          <p:cNvPr id="24" name="Text 22"/>
          <p:cNvSpPr/>
          <p:nvPr/>
        </p:nvSpPr>
        <p:spPr>
          <a:xfrm>
            <a:off x="1327964" y="6042065"/>
            <a:ext cx="120491" cy="208002"/>
          </a:xfrm>
          <a:prstGeom prst="rect">
            <a:avLst/>
          </a:prstGeom>
          <a:noFill/>
          <a:ln/>
        </p:spPr>
        <p:txBody>
          <a:bodyPr wrap="none" lIns="0" tIns="0" rIns="0" bIns="0" rtlCol="0" anchor="t"/>
          <a:lstStyle/>
          <a:p>
            <a:pPr marL="0" indent="0" algn="ctr">
              <a:lnSpc>
                <a:spcPts val="1600"/>
              </a:lnSpc>
              <a:buNone/>
            </a:pPr>
            <a:r>
              <a:rPr lang="en-US" sz="1600" dirty="0">
                <a:solidFill>
                  <a:srgbClr val="CFD0D8"/>
                </a:solidFill>
                <a:latin typeface="Instrument Sans Semi Bold" pitchFamily="34" charset="0"/>
                <a:ea typeface="Instrument Sans Semi Bold" pitchFamily="34" charset="-122"/>
                <a:cs typeface="Instrument Sans Semi Bold" pitchFamily="34" charset="-120"/>
              </a:rPr>
              <a:t>3</a:t>
            </a:r>
            <a:endParaRPr lang="en-US" sz="1600" dirty="0"/>
          </a:p>
        </p:txBody>
      </p:sp>
      <p:sp>
        <p:nvSpPr>
          <p:cNvPr id="25" name="Text 23"/>
          <p:cNvSpPr/>
          <p:nvPr/>
        </p:nvSpPr>
        <p:spPr>
          <a:xfrm>
            <a:off x="2151102" y="5972651"/>
            <a:ext cx="2080498" cy="259913"/>
          </a:xfrm>
          <a:prstGeom prst="rect">
            <a:avLst/>
          </a:prstGeom>
          <a:noFill/>
          <a:ln/>
        </p:spPr>
        <p:txBody>
          <a:bodyPr wrap="none" lIns="0" tIns="0" rIns="0" bIns="0" rtlCol="0" anchor="t"/>
          <a:lstStyle/>
          <a:p>
            <a:pPr marL="0" indent="0" algn="l">
              <a:lnSpc>
                <a:spcPts val="2000"/>
              </a:lnSpc>
              <a:buNone/>
            </a:pPr>
            <a:r>
              <a:rPr lang="en-US" sz="1600" dirty="0">
                <a:solidFill>
                  <a:srgbClr val="CFD0D8"/>
                </a:solidFill>
                <a:latin typeface="Instrument Sans Semi Bold" pitchFamily="34" charset="0"/>
                <a:ea typeface="Instrument Sans Semi Bold" pitchFamily="34" charset="-122"/>
                <a:cs typeface="Instrument Sans Semi Bold" pitchFamily="34" charset="-120"/>
              </a:rPr>
              <a:t>Deliverables</a:t>
            </a:r>
            <a:endParaRPr lang="en-US" sz="1600" dirty="0"/>
          </a:p>
        </p:txBody>
      </p:sp>
      <p:sp>
        <p:nvSpPr>
          <p:cNvPr id="26" name="Text 24"/>
          <p:cNvSpPr/>
          <p:nvPr/>
        </p:nvSpPr>
        <p:spPr>
          <a:xfrm>
            <a:off x="2151102" y="6315670"/>
            <a:ext cx="11299031" cy="221933"/>
          </a:xfrm>
          <a:prstGeom prst="rect">
            <a:avLst/>
          </a:prstGeom>
          <a:noFill/>
          <a:ln/>
        </p:spPr>
        <p:txBody>
          <a:bodyPr wrap="none" lIns="0" tIns="0" rIns="0" bIns="0" rtlCol="0" anchor="t"/>
          <a:lstStyle/>
          <a:p>
            <a:pPr marL="342900" indent="-342900">
              <a:lnSpc>
                <a:spcPts val="1700"/>
              </a:lnSpc>
              <a:buSzPct val="100000"/>
              <a:buChar char="•"/>
            </a:pPr>
            <a:r>
              <a:rPr lang="en-US" sz="1050" dirty="0">
                <a:solidFill>
                  <a:srgbClr val="CFD0D8"/>
                </a:solidFill>
                <a:latin typeface="Instrument Sans Medium" pitchFamily="34" charset="0"/>
                <a:ea typeface="Instrument Sans Medium" pitchFamily="34" charset="-122"/>
                <a:cs typeface="Instrument Sans Medium" pitchFamily="34" charset="-120"/>
              </a:rPr>
              <a:t>Project to be submitted by 6 PM Sunday.</a:t>
            </a:r>
            <a:endParaRPr lang="en-US" sz="1050" dirty="0"/>
          </a:p>
        </p:txBody>
      </p:sp>
      <p:sp>
        <p:nvSpPr>
          <p:cNvPr id="27" name="Text 25"/>
          <p:cNvSpPr/>
          <p:nvPr/>
        </p:nvSpPr>
        <p:spPr>
          <a:xfrm>
            <a:off x="2151102" y="6586061"/>
            <a:ext cx="11299031" cy="221933"/>
          </a:xfrm>
          <a:prstGeom prst="rect">
            <a:avLst/>
          </a:prstGeom>
          <a:noFill/>
          <a:ln/>
        </p:spPr>
        <p:txBody>
          <a:bodyPr wrap="none" lIns="0" tIns="0" rIns="0" bIns="0" rtlCol="0" anchor="t"/>
          <a:lstStyle/>
          <a:p>
            <a:pPr marL="342900" indent="-342900">
              <a:lnSpc>
                <a:spcPts val="1700"/>
              </a:lnSpc>
              <a:buSzPct val="100000"/>
              <a:buChar char="•"/>
            </a:pPr>
            <a:r>
              <a:rPr lang="en-US" sz="1050" dirty="0">
                <a:solidFill>
                  <a:srgbClr val="CFD0D8"/>
                </a:solidFill>
                <a:latin typeface="Instrument Sans Medium" pitchFamily="34" charset="0"/>
                <a:ea typeface="Instrument Sans Medium" pitchFamily="34" charset="-122"/>
                <a:cs typeface="Instrument Sans Medium" pitchFamily="34" charset="-120"/>
              </a:rPr>
              <a:t>Final model with optimized hyperparameters.</a:t>
            </a:r>
            <a:endParaRPr lang="en-US" sz="1050" dirty="0"/>
          </a:p>
        </p:txBody>
      </p:sp>
      <p:sp>
        <p:nvSpPr>
          <p:cNvPr id="28" name="Text 26"/>
          <p:cNvSpPr/>
          <p:nvPr/>
        </p:nvSpPr>
        <p:spPr>
          <a:xfrm>
            <a:off x="2151102" y="6856452"/>
            <a:ext cx="11299031" cy="221933"/>
          </a:xfrm>
          <a:prstGeom prst="rect">
            <a:avLst/>
          </a:prstGeom>
          <a:noFill/>
          <a:ln/>
        </p:spPr>
        <p:txBody>
          <a:bodyPr wrap="none" lIns="0" tIns="0" rIns="0" bIns="0" rtlCol="0" anchor="t"/>
          <a:lstStyle/>
          <a:p>
            <a:pPr marL="342900" indent="-342900">
              <a:lnSpc>
                <a:spcPts val="1700"/>
              </a:lnSpc>
              <a:buSzPct val="100000"/>
              <a:buChar char="•"/>
            </a:pPr>
            <a:r>
              <a:rPr lang="en-US" sz="1050" dirty="0">
                <a:solidFill>
                  <a:srgbClr val="CFD0D8"/>
                </a:solidFill>
                <a:latin typeface="Instrument Sans Medium" pitchFamily="34" charset="0"/>
                <a:ea typeface="Instrument Sans Medium" pitchFamily="34" charset="-122"/>
                <a:cs typeface="Instrument Sans Medium" pitchFamily="34" charset="-120"/>
              </a:rPr>
              <a:t>Evaluation report with insights and recommendations. </a:t>
            </a:r>
            <a:endParaRPr lang="en-US" sz="10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433507" y="243840"/>
            <a:ext cx="13763387" cy="7741920"/>
          </a:xfrm>
          <a:prstGeom prst="roundRect">
            <a:avLst>
              <a:gd name="adj" fmla="val 1195"/>
            </a:avLst>
          </a:prstGeom>
          <a:solidFill>
            <a:srgbClr val="2A2A2D">
              <a:alpha val="95000"/>
            </a:srgbClr>
          </a:solidFill>
          <a:ln w="7620">
            <a:solidFill>
              <a:srgbClr val="E6E6E6">
                <a:alpha val="25000"/>
              </a:srgbClr>
            </a:solidFill>
            <a:prstDash val="solid"/>
          </a:ln>
        </p:spPr>
      </p:sp>
      <p:sp>
        <p:nvSpPr>
          <p:cNvPr id="3" name="Text 1"/>
          <p:cNvSpPr/>
          <p:nvPr/>
        </p:nvSpPr>
        <p:spPr>
          <a:xfrm>
            <a:off x="1125260" y="897612"/>
            <a:ext cx="4093726" cy="401479"/>
          </a:xfrm>
          <a:prstGeom prst="rect">
            <a:avLst/>
          </a:prstGeom>
          <a:noFill/>
          <a:ln/>
        </p:spPr>
        <p:txBody>
          <a:bodyPr wrap="none" lIns="0" tIns="0" rIns="0" bIns="0" rtlCol="0" anchor="t"/>
          <a:lstStyle/>
          <a:p>
            <a:pPr marL="0" indent="0">
              <a:lnSpc>
                <a:spcPts val="3150"/>
              </a:lnSpc>
              <a:buNone/>
            </a:pPr>
            <a:r>
              <a:rPr lang="en-US" sz="2500" dirty="0">
                <a:solidFill>
                  <a:srgbClr val="CBCCCE"/>
                </a:solidFill>
                <a:latin typeface="Instrument Sans Semi Bold" pitchFamily="34" charset="0"/>
                <a:ea typeface="Instrument Sans Semi Bold" pitchFamily="34" charset="-122"/>
                <a:cs typeface="Instrument Sans Semi Bold" pitchFamily="34" charset="-120"/>
              </a:rPr>
              <a:t>Prototype different models</a:t>
            </a:r>
            <a:endParaRPr lang="en-US" sz="2500" dirty="0"/>
          </a:p>
        </p:txBody>
      </p:sp>
      <p:sp>
        <p:nvSpPr>
          <p:cNvPr id="4" name="Text 2"/>
          <p:cNvSpPr/>
          <p:nvPr/>
        </p:nvSpPr>
        <p:spPr>
          <a:xfrm>
            <a:off x="1125260" y="1556028"/>
            <a:ext cx="12379881" cy="205502"/>
          </a:xfrm>
          <a:prstGeom prst="rect">
            <a:avLst/>
          </a:prstGeom>
          <a:noFill/>
          <a:ln/>
        </p:spPr>
        <p:txBody>
          <a:bodyPr wrap="none" lIns="0" tIns="0" rIns="0" bIns="0" rtlCol="0" anchor="t"/>
          <a:lstStyle/>
          <a:p>
            <a:pPr marL="0" indent="0">
              <a:lnSpc>
                <a:spcPts val="1600"/>
              </a:lnSpc>
              <a:buNone/>
            </a:pPr>
            <a:r>
              <a:rPr lang="en-US" sz="1000" dirty="0">
                <a:solidFill>
                  <a:srgbClr val="CFD0D8"/>
                </a:solidFill>
                <a:latin typeface="Instrument Sans Medium" pitchFamily="34" charset="0"/>
                <a:ea typeface="Instrument Sans Medium" pitchFamily="34" charset="-122"/>
                <a:cs typeface="Instrument Sans Medium" pitchFamily="34" charset="-120"/>
              </a:rPr>
              <a:t>We started off by Building and Testing multiple machine learning models to compare their final performance.</a:t>
            </a:r>
            <a:endParaRPr lang="en-US" sz="1000" dirty="0"/>
          </a:p>
        </p:txBody>
      </p:sp>
      <p:pic>
        <p:nvPicPr>
          <p:cNvPr id="5" name="Image 0" descr="preencoded.png"/>
          <p:cNvPicPr>
            <a:picLocks noChangeAspect="1"/>
          </p:cNvPicPr>
          <p:nvPr/>
        </p:nvPicPr>
        <p:blipFill>
          <a:blip r:embed="rId3"/>
          <a:stretch>
            <a:fillRect/>
          </a:stretch>
        </p:blipFill>
        <p:spPr>
          <a:xfrm>
            <a:off x="1125260" y="1905952"/>
            <a:ext cx="3094911" cy="513874"/>
          </a:xfrm>
          <a:prstGeom prst="rect">
            <a:avLst/>
          </a:prstGeom>
        </p:spPr>
      </p:pic>
      <p:sp>
        <p:nvSpPr>
          <p:cNvPr id="6" name="Text 3"/>
          <p:cNvSpPr/>
          <p:nvPr/>
        </p:nvSpPr>
        <p:spPr>
          <a:xfrm>
            <a:off x="1253728" y="2612469"/>
            <a:ext cx="2837974" cy="1027747"/>
          </a:xfrm>
          <a:prstGeom prst="rect">
            <a:avLst/>
          </a:prstGeom>
          <a:noFill/>
          <a:ln/>
        </p:spPr>
        <p:txBody>
          <a:bodyPr wrap="square" lIns="0" tIns="0" rIns="0" bIns="0" rtlCol="0" anchor="t"/>
          <a:lstStyle/>
          <a:p>
            <a:pPr marL="0" indent="0" algn="l">
              <a:lnSpc>
                <a:spcPts val="2000"/>
              </a:lnSpc>
              <a:buNone/>
            </a:pPr>
            <a:r>
              <a:rPr lang="en-US" sz="1250" b="1" dirty="0">
                <a:solidFill>
                  <a:srgbClr val="CFD0D8"/>
                </a:solidFill>
                <a:latin typeface="Instrument Sans Medium" pitchFamily="34" charset="0"/>
                <a:ea typeface="Instrument Sans Medium" pitchFamily="34" charset="-122"/>
                <a:cs typeface="Instrument Sans Medium" pitchFamily="34" charset="-120"/>
              </a:rPr>
              <a:t>A powerful gradient boosting model that has become popular for its speed and accuracy in regression tasks.</a:t>
            </a:r>
            <a:endParaRPr lang="en-US" sz="1250" dirty="0"/>
          </a:p>
        </p:txBody>
      </p:sp>
      <p:pic>
        <p:nvPicPr>
          <p:cNvPr id="7" name="Image 1" descr="preencoded.png"/>
          <p:cNvPicPr>
            <a:picLocks noChangeAspect="1"/>
          </p:cNvPicPr>
          <p:nvPr/>
        </p:nvPicPr>
        <p:blipFill>
          <a:blip r:embed="rId4"/>
          <a:stretch>
            <a:fillRect/>
          </a:stretch>
        </p:blipFill>
        <p:spPr>
          <a:xfrm>
            <a:off x="4220170" y="1905952"/>
            <a:ext cx="3095030" cy="513874"/>
          </a:xfrm>
          <a:prstGeom prst="rect">
            <a:avLst/>
          </a:prstGeom>
        </p:spPr>
      </p:pic>
      <p:sp>
        <p:nvSpPr>
          <p:cNvPr id="8" name="Text 4"/>
          <p:cNvSpPr/>
          <p:nvPr/>
        </p:nvSpPr>
        <p:spPr>
          <a:xfrm>
            <a:off x="4348639" y="2612469"/>
            <a:ext cx="2838093" cy="1284684"/>
          </a:xfrm>
          <a:prstGeom prst="rect">
            <a:avLst/>
          </a:prstGeom>
          <a:noFill/>
          <a:ln/>
        </p:spPr>
        <p:txBody>
          <a:bodyPr wrap="square" lIns="0" tIns="0" rIns="0" bIns="0" rtlCol="0" anchor="t"/>
          <a:lstStyle/>
          <a:p>
            <a:pPr marL="0" indent="0" algn="l">
              <a:lnSpc>
                <a:spcPts val="2000"/>
              </a:lnSpc>
              <a:buNone/>
            </a:pPr>
            <a:r>
              <a:rPr lang="en-US" sz="1250" b="1" dirty="0">
                <a:solidFill>
                  <a:srgbClr val="CFD0D8"/>
                </a:solidFill>
                <a:latin typeface="Instrument Sans Medium" pitchFamily="34" charset="0"/>
                <a:ea typeface="Instrument Sans Medium" pitchFamily="34" charset="-122"/>
                <a:cs typeface="Instrument Sans Medium" pitchFamily="34" charset="-120"/>
              </a:rPr>
              <a:t>A gradient boosting method particularly effective with categorical features, providing strong performance with minimal tuning.</a:t>
            </a:r>
            <a:endParaRPr lang="en-US" sz="1250" dirty="0"/>
          </a:p>
        </p:txBody>
      </p:sp>
      <p:pic>
        <p:nvPicPr>
          <p:cNvPr id="9" name="Image 2" descr="preencoded.png"/>
          <p:cNvPicPr>
            <a:picLocks noChangeAspect="1"/>
          </p:cNvPicPr>
          <p:nvPr/>
        </p:nvPicPr>
        <p:blipFill>
          <a:blip r:embed="rId5"/>
          <a:stretch>
            <a:fillRect/>
          </a:stretch>
        </p:blipFill>
        <p:spPr>
          <a:xfrm>
            <a:off x="7315200" y="1905952"/>
            <a:ext cx="3094911" cy="513874"/>
          </a:xfrm>
          <a:prstGeom prst="rect">
            <a:avLst/>
          </a:prstGeom>
        </p:spPr>
      </p:pic>
      <p:sp>
        <p:nvSpPr>
          <p:cNvPr id="10" name="Text 5"/>
          <p:cNvSpPr/>
          <p:nvPr/>
        </p:nvSpPr>
        <p:spPr>
          <a:xfrm>
            <a:off x="7443668" y="2612469"/>
            <a:ext cx="2837974" cy="770811"/>
          </a:xfrm>
          <a:prstGeom prst="rect">
            <a:avLst/>
          </a:prstGeom>
          <a:noFill/>
          <a:ln/>
        </p:spPr>
        <p:txBody>
          <a:bodyPr wrap="square" lIns="0" tIns="0" rIns="0" bIns="0" rtlCol="0" anchor="t"/>
          <a:lstStyle/>
          <a:p>
            <a:pPr marL="0" indent="0" algn="l">
              <a:lnSpc>
                <a:spcPts val="2000"/>
              </a:lnSpc>
              <a:buNone/>
            </a:pPr>
            <a:r>
              <a:rPr lang="en-US" sz="1250" b="1" dirty="0">
                <a:solidFill>
                  <a:srgbClr val="CFD0D8"/>
                </a:solidFill>
                <a:latin typeface="Instrument Sans Medium" pitchFamily="34" charset="0"/>
                <a:ea typeface="Instrument Sans Medium" pitchFamily="34" charset="-122"/>
                <a:cs typeface="Instrument Sans Medium" pitchFamily="34" charset="-120"/>
              </a:rPr>
              <a:t>A gradient boosting method optimized for speed and efficiency, widely used for large datasets.</a:t>
            </a:r>
            <a:endParaRPr lang="en-US" sz="1250" dirty="0"/>
          </a:p>
        </p:txBody>
      </p:sp>
      <p:pic>
        <p:nvPicPr>
          <p:cNvPr id="11" name="Image 3" descr="preencoded.png"/>
          <p:cNvPicPr>
            <a:picLocks noChangeAspect="1"/>
          </p:cNvPicPr>
          <p:nvPr/>
        </p:nvPicPr>
        <p:blipFill>
          <a:blip r:embed="rId6"/>
          <a:stretch>
            <a:fillRect/>
          </a:stretch>
        </p:blipFill>
        <p:spPr>
          <a:xfrm>
            <a:off x="10410111" y="1905952"/>
            <a:ext cx="3095030" cy="513874"/>
          </a:xfrm>
          <a:prstGeom prst="rect">
            <a:avLst/>
          </a:prstGeom>
        </p:spPr>
      </p:pic>
      <p:sp>
        <p:nvSpPr>
          <p:cNvPr id="12" name="Text 6"/>
          <p:cNvSpPr/>
          <p:nvPr/>
        </p:nvSpPr>
        <p:spPr>
          <a:xfrm>
            <a:off x="10538579" y="2612469"/>
            <a:ext cx="2838093" cy="1541621"/>
          </a:xfrm>
          <a:prstGeom prst="rect">
            <a:avLst/>
          </a:prstGeom>
          <a:noFill/>
          <a:ln/>
        </p:spPr>
        <p:txBody>
          <a:bodyPr wrap="square" lIns="0" tIns="0" rIns="0" bIns="0" rtlCol="0" anchor="t"/>
          <a:lstStyle/>
          <a:p>
            <a:pPr marL="0" indent="0" algn="l">
              <a:lnSpc>
                <a:spcPts val="2000"/>
              </a:lnSpc>
              <a:buNone/>
            </a:pPr>
            <a:r>
              <a:rPr lang="en-US" sz="1250" b="1" dirty="0">
                <a:solidFill>
                  <a:srgbClr val="CFD0D8"/>
                </a:solidFill>
                <a:latin typeface="Instrument Sans Medium" pitchFamily="34" charset="0"/>
                <a:ea typeface="Instrument Sans Medium" pitchFamily="34" charset="-122"/>
                <a:cs typeface="Instrument Sans Medium" pitchFamily="34" charset="-120"/>
              </a:rPr>
              <a:t>An ensemble learning method that builds multiple decision trees to improve predictive performance. An approach to reduces variance and improves generalization while maintaining efficiency.</a:t>
            </a:r>
            <a:endParaRPr lang="en-US" sz="1250" dirty="0"/>
          </a:p>
        </p:txBody>
      </p:sp>
      <p:sp>
        <p:nvSpPr>
          <p:cNvPr id="13" name="Text 7"/>
          <p:cNvSpPr/>
          <p:nvPr/>
        </p:nvSpPr>
        <p:spPr>
          <a:xfrm>
            <a:off x="10538579" y="4231124"/>
            <a:ext cx="2838093" cy="256937"/>
          </a:xfrm>
          <a:prstGeom prst="rect">
            <a:avLst/>
          </a:prstGeom>
          <a:noFill/>
          <a:ln/>
        </p:spPr>
        <p:txBody>
          <a:bodyPr wrap="none" lIns="0" tIns="0" rIns="0" bIns="0" rtlCol="0" anchor="t"/>
          <a:lstStyle/>
          <a:p>
            <a:pPr marL="0" indent="0" algn="l">
              <a:lnSpc>
                <a:spcPts val="2000"/>
              </a:lnSpc>
              <a:buNone/>
            </a:pPr>
            <a:endParaRPr lang="en-US" sz="1250" dirty="0"/>
          </a:p>
        </p:txBody>
      </p:sp>
      <p:sp>
        <p:nvSpPr>
          <p:cNvPr id="14" name="Text 8"/>
          <p:cNvSpPr/>
          <p:nvPr/>
        </p:nvSpPr>
        <p:spPr>
          <a:xfrm>
            <a:off x="10538579" y="4565094"/>
            <a:ext cx="2838093" cy="205502"/>
          </a:xfrm>
          <a:prstGeom prst="rect">
            <a:avLst/>
          </a:prstGeom>
          <a:noFill/>
          <a:ln/>
        </p:spPr>
        <p:txBody>
          <a:bodyPr wrap="none" lIns="0" tIns="0" rIns="0" bIns="0" rtlCol="0" anchor="t"/>
          <a:lstStyle/>
          <a:p>
            <a:pPr marL="0" indent="0" algn="l">
              <a:lnSpc>
                <a:spcPts val="1600"/>
              </a:lnSpc>
              <a:buNone/>
            </a:pPr>
            <a:endParaRPr lang="en-US" sz="1000" dirty="0"/>
          </a:p>
        </p:txBody>
      </p:sp>
      <p:pic>
        <p:nvPicPr>
          <p:cNvPr id="15" name="Image 4" descr="preencoded.png"/>
          <p:cNvPicPr>
            <a:picLocks noChangeAspect="1"/>
          </p:cNvPicPr>
          <p:nvPr/>
        </p:nvPicPr>
        <p:blipFill>
          <a:blip r:embed="rId7"/>
          <a:stretch>
            <a:fillRect/>
          </a:stretch>
        </p:blipFill>
        <p:spPr>
          <a:xfrm>
            <a:off x="1125260" y="5091708"/>
            <a:ext cx="3094911" cy="513874"/>
          </a:xfrm>
          <a:prstGeom prst="rect">
            <a:avLst/>
          </a:prstGeom>
        </p:spPr>
      </p:pic>
      <p:sp>
        <p:nvSpPr>
          <p:cNvPr id="16" name="Text 9"/>
          <p:cNvSpPr/>
          <p:nvPr/>
        </p:nvSpPr>
        <p:spPr>
          <a:xfrm>
            <a:off x="1253728" y="5798225"/>
            <a:ext cx="2837974" cy="802958"/>
          </a:xfrm>
          <a:prstGeom prst="rect">
            <a:avLst/>
          </a:prstGeom>
          <a:noFill/>
          <a:ln/>
        </p:spPr>
        <p:txBody>
          <a:bodyPr wrap="square" lIns="0" tIns="0" rIns="0" bIns="0" rtlCol="0" anchor="t"/>
          <a:lstStyle/>
          <a:p>
            <a:pPr marL="0" indent="0" algn="l">
              <a:lnSpc>
                <a:spcPts val="1550"/>
              </a:lnSpc>
              <a:buNone/>
            </a:pPr>
            <a:r>
              <a:rPr lang="en-US" sz="1250" dirty="0">
                <a:solidFill>
                  <a:srgbClr val="CFD0D8"/>
                </a:solidFill>
                <a:latin typeface="Instrument Sans Semi Bold" pitchFamily="34" charset="0"/>
                <a:ea typeface="Instrument Sans Semi Bold" pitchFamily="34" charset="-122"/>
                <a:cs typeface="Instrument Sans Semi Bold" pitchFamily="34" charset="-120"/>
              </a:rPr>
              <a:t> A simple yet powerful statistical method used for predicting a continuous target variable based on one or more independent variables.</a:t>
            </a:r>
            <a:endParaRPr lang="en-US" sz="1250" dirty="0"/>
          </a:p>
        </p:txBody>
      </p:sp>
      <p:pic>
        <p:nvPicPr>
          <p:cNvPr id="17" name="Image 5" descr="preencoded.png"/>
          <p:cNvPicPr>
            <a:picLocks noChangeAspect="1"/>
          </p:cNvPicPr>
          <p:nvPr/>
        </p:nvPicPr>
        <p:blipFill>
          <a:blip r:embed="rId8"/>
          <a:stretch>
            <a:fillRect/>
          </a:stretch>
        </p:blipFill>
        <p:spPr>
          <a:xfrm>
            <a:off x="4220170" y="5091708"/>
            <a:ext cx="3095030" cy="513874"/>
          </a:xfrm>
          <a:prstGeom prst="rect">
            <a:avLst/>
          </a:prstGeom>
        </p:spPr>
      </p:pic>
      <p:sp>
        <p:nvSpPr>
          <p:cNvPr id="18" name="Text 10"/>
          <p:cNvSpPr/>
          <p:nvPr/>
        </p:nvSpPr>
        <p:spPr>
          <a:xfrm>
            <a:off x="4348639" y="5798225"/>
            <a:ext cx="2838093" cy="1405176"/>
          </a:xfrm>
          <a:prstGeom prst="rect">
            <a:avLst/>
          </a:prstGeom>
          <a:noFill/>
          <a:ln/>
        </p:spPr>
        <p:txBody>
          <a:bodyPr wrap="square" lIns="0" tIns="0" rIns="0" bIns="0" rtlCol="0" anchor="t"/>
          <a:lstStyle/>
          <a:p>
            <a:pPr marL="0" indent="0" algn="l">
              <a:lnSpc>
                <a:spcPts val="1550"/>
              </a:lnSpc>
              <a:buNone/>
            </a:pPr>
            <a:r>
              <a:rPr lang="en-US" sz="1250" dirty="0">
                <a:solidFill>
                  <a:srgbClr val="CFD0D8"/>
                </a:solidFill>
                <a:latin typeface="Instrument Sans Semi Bold" pitchFamily="34" charset="0"/>
                <a:ea typeface="Instrument Sans Semi Bold" pitchFamily="34" charset="-122"/>
                <a:cs typeface="Instrument Sans Semi Bold" pitchFamily="34" charset="-120"/>
              </a:rPr>
              <a:t>It constructs multiple decision trees and combines their predictions to improve accuracy and reduce overfitting. It works by randomly selecting subsets of data and features for each tree, averaging their outputs</a:t>
            </a:r>
            <a:endParaRPr lang="en-US" sz="1250" dirty="0"/>
          </a:p>
        </p:txBody>
      </p:sp>
      <p:pic>
        <p:nvPicPr>
          <p:cNvPr id="19" name="Image 6" descr="preencoded.png"/>
          <p:cNvPicPr>
            <a:picLocks noChangeAspect="1"/>
          </p:cNvPicPr>
          <p:nvPr/>
        </p:nvPicPr>
        <p:blipFill>
          <a:blip r:embed="rId9"/>
          <a:stretch>
            <a:fillRect/>
          </a:stretch>
        </p:blipFill>
        <p:spPr>
          <a:xfrm>
            <a:off x="7315200" y="5091708"/>
            <a:ext cx="3094911" cy="513874"/>
          </a:xfrm>
          <a:prstGeom prst="rect">
            <a:avLst/>
          </a:prstGeom>
        </p:spPr>
      </p:pic>
      <p:sp>
        <p:nvSpPr>
          <p:cNvPr id="20" name="Text 11"/>
          <p:cNvSpPr/>
          <p:nvPr/>
        </p:nvSpPr>
        <p:spPr>
          <a:xfrm>
            <a:off x="7443668" y="5798225"/>
            <a:ext cx="2837974" cy="401479"/>
          </a:xfrm>
          <a:prstGeom prst="rect">
            <a:avLst/>
          </a:prstGeom>
          <a:noFill/>
          <a:ln/>
        </p:spPr>
        <p:txBody>
          <a:bodyPr wrap="none" lIns="0" tIns="0" rIns="0" bIns="0" rtlCol="0" anchor="t"/>
          <a:lstStyle/>
          <a:p>
            <a:pPr marL="0" indent="0" algn="l">
              <a:lnSpc>
                <a:spcPts val="3150"/>
              </a:lnSpc>
              <a:buNone/>
            </a:pPr>
            <a:r>
              <a:rPr lang="en-US" sz="2500" dirty="0">
                <a:solidFill>
                  <a:srgbClr val="FFFFFF"/>
                </a:solidFill>
                <a:latin typeface="Instrument Sans Semi Bold" pitchFamily="34" charset="0"/>
                <a:ea typeface="Instrument Sans Semi Bold" pitchFamily="34" charset="-122"/>
                <a:cs typeface="Instrument Sans Semi Bold" pitchFamily="34" charset="-120"/>
              </a:rPr>
              <a:t>RandomForest</a:t>
            </a:r>
            <a:r>
              <a:rPr lang="en-US" sz="2500" dirty="0">
                <a:solidFill>
                  <a:srgbClr val="5CC97B"/>
                </a:solidFill>
                <a:latin typeface="Instrument Sans Semi Bold" pitchFamily="34" charset="0"/>
                <a:ea typeface="Instrument Sans Semi Bold" pitchFamily="34" charset="-122"/>
                <a:cs typeface="Instrument Sans Semi Bold" pitchFamily="34" charset="-120"/>
              </a:rPr>
              <a:t> </a:t>
            </a:r>
            <a:endParaRPr lang="en-US" sz="2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433507" y="243840"/>
            <a:ext cx="13763387" cy="7745611"/>
          </a:xfrm>
          <a:prstGeom prst="roundRect">
            <a:avLst>
              <a:gd name="adj" fmla="val 1580"/>
            </a:avLst>
          </a:prstGeom>
          <a:solidFill>
            <a:srgbClr val="2A2A2D">
              <a:alpha val="95000"/>
            </a:srgbClr>
          </a:solidFill>
          <a:ln w="7620">
            <a:solidFill>
              <a:srgbClr val="E6E6E6">
                <a:alpha val="25000"/>
              </a:srgbClr>
            </a:solidFill>
            <a:prstDash val="solid"/>
          </a:ln>
        </p:spPr>
      </p:sp>
      <p:sp>
        <p:nvSpPr>
          <p:cNvPr id="3" name="Text 1"/>
          <p:cNvSpPr/>
          <p:nvPr/>
        </p:nvSpPr>
        <p:spPr>
          <a:xfrm>
            <a:off x="4372808" y="827842"/>
            <a:ext cx="5884664" cy="531019"/>
          </a:xfrm>
          <a:prstGeom prst="rect">
            <a:avLst/>
          </a:prstGeom>
          <a:noFill/>
          <a:ln/>
        </p:spPr>
        <p:txBody>
          <a:bodyPr wrap="none" lIns="0" tIns="0" rIns="0" bIns="0" rtlCol="0" anchor="t"/>
          <a:lstStyle/>
          <a:p>
            <a:pPr marL="0" indent="0" algn="ctr">
              <a:lnSpc>
                <a:spcPts val="4150"/>
              </a:lnSpc>
              <a:buNone/>
            </a:pPr>
            <a:r>
              <a:rPr lang="en-US" sz="3300" dirty="0">
                <a:solidFill>
                  <a:srgbClr val="CBCCCE"/>
                </a:solidFill>
                <a:latin typeface="Instrument Sans Semi Bold" pitchFamily="34" charset="0"/>
                <a:ea typeface="Instrument Sans Semi Bold" pitchFamily="34" charset="-122"/>
                <a:cs typeface="Instrument Sans Semi Bold" pitchFamily="34" charset="-120"/>
              </a:rPr>
              <a:t>End To End Machine Learning</a:t>
            </a:r>
            <a:endParaRPr lang="en-US" sz="3300" dirty="0"/>
          </a:p>
        </p:txBody>
      </p:sp>
      <p:sp>
        <p:nvSpPr>
          <p:cNvPr id="4" name="Text 2"/>
          <p:cNvSpPr/>
          <p:nvPr/>
        </p:nvSpPr>
        <p:spPr>
          <a:xfrm>
            <a:off x="4303871" y="1613654"/>
            <a:ext cx="6022658" cy="531019"/>
          </a:xfrm>
          <a:prstGeom prst="rect">
            <a:avLst/>
          </a:prstGeom>
          <a:noFill/>
          <a:ln/>
        </p:spPr>
        <p:txBody>
          <a:bodyPr wrap="none" lIns="0" tIns="0" rIns="0" bIns="0" rtlCol="0" anchor="t"/>
          <a:lstStyle/>
          <a:p>
            <a:pPr marL="0" indent="0" algn="ctr">
              <a:lnSpc>
                <a:spcPts val="4150"/>
              </a:lnSpc>
              <a:buNone/>
            </a:pPr>
            <a:r>
              <a:rPr lang="en-US" sz="3300" dirty="0">
                <a:solidFill>
                  <a:srgbClr val="CBCCCE"/>
                </a:solidFill>
                <a:latin typeface="Instrument Sans Semi Bold" pitchFamily="34" charset="0"/>
                <a:ea typeface="Instrument Sans Semi Bold" pitchFamily="34" charset="-122"/>
                <a:cs typeface="Instrument Sans Semi Bold" pitchFamily="34" charset="-120"/>
              </a:rPr>
              <a:t>  ———Project WorkFlow——— </a:t>
            </a:r>
            <a:endParaRPr lang="en-US" sz="3300" dirty="0"/>
          </a:p>
        </p:txBody>
      </p:sp>
      <p:sp>
        <p:nvSpPr>
          <p:cNvPr id="5" name="Text 3"/>
          <p:cNvSpPr/>
          <p:nvPr/>
        </p:nvSpPr>
        <p:spPr>
          <a:xfrm>
            <a:off x="1176814" y="2552343"/>
            <a:ext cx="1806297" cy="271820"/>
          </a:xfrm>
          <a:prstGeom prst="rect">
            <a:avLst/>
          </a:prstGeom>
          <a:noFill/>
          <a:ln/>
        </p:spPr>
        <p:txBody>
          <a:bodyPr wrap="none" lIns="0" tIns="0" rIns="0" bIns="0" rtlCol="0" anchor="t"/>
          <a:lstStyle/>
          <a:p>
            <a:pPr marL="0" indent="0">
              <a:lnSpc>
                <a:spcPts val="2100"/>
              </a:lnSpc>
              <a:buNone/>
            </a:pPr>
            <a:endParaRPr lang="en-US" sz="1300" dirty="0"/>
          </a:p>
        </p:txBody>
      </p:sp>
      <p:pic>
        <p:nvPicPr>
          <p:cNvPr id="6" name="Image 0" descr="preencoded.png"/>
          <p:cNvPicPr>
            <a:picLocks noChangeAspect="1"/>
          </p:cNvPicPr>
          <p:nvPr/>
        </p:nvPicPr>
        <p:blipFill>
          <a:blip r:embed="rId3"/>
          <a:stretch>
            <a:fillRect/>
          </a:stretch>
        </p:blipFill>
        <p:spPr>
          <a:xfrm>
            <a:off x="4240054" y="2590562"/>
            <a:ext cx="6165175" cy="4623792"/>
          </a:xfrm>
          <a:prstGeom prst="rect">
            <a:avLst/>
          </a:prstGeom>
        </p:spPr>
      </p:pic>
      <p:sp>
        <p:nvSpPr>
          <p:cNvPr id="7" name="Text 4"/>
          <p:cNvSpPr/>
          <p:nvPr/>
        </p:nvSpPr>
        <p:spPr>
          <a:xfrm>
            <a:off x="11662291" y="2552343"/>
            <a:ext cx="1806297" cy="271820"/>
          </a:xfrm>
          <a:prstGeom prst="rect">
            <a:avLst/>
          </a:prstGeom>
          <a:noFill/>
          <a:ln/>
        </p:spPr>
        <p:txBody>
          <a:bodyPr wrap="none" lIns="0" tIns="0" rIns="0" bIns="0" rtlCol="0" anchor="t"/>
          <a:lstStyle/>
          <a:p>
            <a:pPr marL="0" indent="0">
              <a:lnSpc>
                <a:spcPts val="2100"/>
              </a:lnSpc>
              <a:buNone/>
            </a:pPr>
            <a:endParaRPr lang="en-US"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433507" y="243840"/>
            <a:ext cx="13763387" cy="7741920"/>
          </a:xfrm>
          <a:prstGeom prst="roundRect">
            <a:avLst>
              <a:gd name="adj" fmla="val 1985"/>
            </a:avLst>
          </a:prstGeom>
          <a:solidFill>
            <a:srgbClr val="2A2A2D">
              <a:alpha val="95000"/>
            </a:srgbClr>
          </a:solidFill>
          <a:ln w="7620">
            <a:solidFill>
              <a:srgbClr val="E6E6E6">
                <a:alpha val="25000"/>
              </a:srgbClr>
            </a:solidFill>
            <a:prstDash val="solid"/>
          </a:ln>
        </p:spPr>
      </p:sp>
      <p:pic>
        <p:nvPicPr>
          <p:cNvPr id="3" name="Image 0" descr="preencoded.png"/>
          <p:cNvPicPr>
            <a:picLocks noChangeAspect="1"/>
          </p:cNvPicPr>
          <p:nvPr/>
        </p:nvPicPr>
        <p:blipFill>
          <a:blip r:embed="rId3"/>
          <a:stretch>
            <a:fillRect/>
          </a:stretch>
        </p:blipFill>
        <p:spPr>
          <a:xfrm>
            <a:off x="9035534" y="243840"/>
            <a:ext cx="5161240" cy="7741920"/>
          </a:xfrm>
          <a:prstGeom prst="rect">
            <a:avLst/>
          </a:prstGeom>
        </p:spPr>
      </p:pic>
      <p:sp>
        <p:nvSpPr>
          <p:cNvPr id="4" name="Text 1"/>
          <p:cNvSpPr/>
          <p:nvPr/>
        </p:nvSpPr>
        <p:spPr>
          <a:xfrm>
            <a:off x="1180267" y="1494473"/>
            <a:ext cx="7108508" cy="920115"/>
          </a:xfrm>
          <a:prstGeom prst="rect">
            <a:avLst/>
          </a:prstGeom>
          <a:noFill/>
          <a:ln/>
        </p:spPr>
        <p:txBody>
          <a:bodyPr wrap="none" lIns="0" tIns="0" rIns="0" bIns="0" rtlCol="0" anchor="t"/>
          <a:lstStyle/>
          <a:p>
            <a:pPr marL="0" indent="0">
              <a:lnSpc>
                <a:spcPts val="7200"/>
              </a:lnSpc>
              <a:buNone/>
            </a:pPr>
            <a:r>
              <a:rPr lang="en-US" sz="5750" dirty="0">
                <a:solidFill>
                  <a:srgbClr val="CBCCCE"/>
                </a:solidFill>
                <a:latin typeface="Instrument Sans Semi Bold" pitchFamily="34" charset="0"/>
                <a:ea typeface="Instrument Sans Semi Bold" pitchFamily="34" charset="-122"/>
                <a:cs typeface="Instrument Sans Semi Bold" pitchFamily="34" charset="-120"/>
              </a:rPr>
              <a:t>Methodology: </a:t>
            </a:r>
            <a:endParaRPr lang="en-US" sz="5750" dirty="0"/>
          </a:p>
        </p:txBody>
      </p:sp>
      <p:sp>
        <p:nvSpPr>
          <p:cNvPr id="5" name="Text 2"/>
          <p:cNvSpPr/>
          <p:nvPr/>
        </p:nvSpPr>
        <p:spPr>
          <a:xfrm>
            <a:off x="1180267" y="2734628"/>
            <a:ext cx="3200757" cy="400050"/>
          </a:xfrm>
          <a:prstGeom prst="rect">
            <a:avLst/>
          </a:prstGeom>
          <a:noFill/>
          <a:ln/>
        </p:spPr>
        <p:txBody>
          <a:bodyPr wrap="none" lIns="0" tIns="0" rIns="0" bIns="0" rtlCol="0" anchor="t"/>
          <a:lstStyle/>
          <a:p>
            <a:pPr marL="0" indent="0">
              <a:lnSpc>
                <a:spcPts val="3150"/>
              </a:lnSpc>
              <a:buNone/>
            </a:pPr>
            <a:r>
              <a:rPr lang="en-US" sz="2500" dirty="0">
                <a:solidFill>
                  <a:srgbClr val="FFFFFF"/>
                </a:solidFill>
                <a:latin typeface="Instrument Sans Semi Bold" pitchFamily="34" charset="0"/>
                <a:ea typeface="Instrument Sans Semi Bold" pitchFamily="34" charset="-122"/>
                <a:cs typeface="Instrument Sans Semi Bold" pitchFamily="34" charset="-120"/>
              </a:rPr>
              <a:t>Data Preprocessing</a:t>
            </a:r>
            <a:endParaRPr lang="en-US" sz="2500" dirty="0"/>
          </a:p>
        </p:txBody>
      </p:sp>
      <p:sp>
        <p:nvSpPr>
          <p:cNvPr id="6" name="Text 3"/>
          <p:cNvSpPr/>
          <p:nvPr/>
        </p:nvSpPr>
        <p:spPr>
          <a:xfrm>
            <a:off x="1180267" y="3454717"/>
            <a:ext cx="3200757" cy="400050"/>
          </a:xfrm>
          <a:prstGeom prst="rect">
            <a:avLst/>
          </a:prstGeom>
          <a:noFill/>
          <a:ln/>
        </p:spPr>
        <p:txBody>
          <a:bodyPr wrap="none" lIns="0" tIns="0" rIns="0" bIns="0" rtlCol="0" anchor="t"/>
          <a:lstStyle/>
          <a:p>
            <a:pPr marL="0" indent="0">
              <a:lnSpc>
                <a:spcPts val="3150"/>
              </a:lnSpc>
              <a:buNone/>
            </a:pPr>
            <a:r>
              <a:rPr lang="en-US" sz="2500" dirty="0">
                <a:solidFill>
                  <a:srgbClr val="FFFFFF"/>
                </a:solidFill>
                <a:latin typeface="Instrument Sans Semi Bold" pitchFamily="34" charset="0"/>
                <a:ea typeface="Instrument Sans Semi Bold" pitchFamily="34" charset="-122"/>
                <a:cs typeface="Instrument Sans Semi Bold" pitchFamily="34" charset="-120"/>
              </a:rPr>
              <a:t>Modelling </a:t>
            </a:r>
            <a:endParaRPr lang="en-US" sz="2500" dirty="0"/>
          </a:p>
        </p:txBody>
      </p:sp>
      <p:sp>
        <p:nvSpPr>
          <p:cNvPr id="7" name="Text 4"/>
          <p:cNvSpPr/>
          <p:nvPr/>
        </p:nvSpPr>
        <p:spPr>
          <a:xfrm>
            <a:off x="1180267" y="4174808"/>
            <a:ext cx="3200757" cy="400050"/>
          </a:xfrm>
          <a:prstGeom prst="rect">
            <a:avLst/>
          </a:prstGeom>
          <a:noFill/>
          <a:ln/>
        </p:spPr>
        <p:txBody>
          <a:bodyPr wrap="none" lIns="0" tIns="0" rIns="0" bIns="0" rtlCol="0" anchor="t"/>
          <a:lstStyle/>
          <a:p>
            <a:pPr marL="0" indent="0">
              <a:lnSpc>
                <a:spcPts val="3150"/>
              </a:lnSpc>
              <a:buNone/>
            </a:pPr>
            <a:r>
              <a:rPr lang="en-US" sz="2500" dirty="0">
                <a:solidFill>
                  <a:srgbClr val="FFFFFF"/>
                </a:solidFill>
                <a:latin typeface="Instrument Sans Semi Bold" pitchFamily="34" charset="0"/>
                <a:ea typeface="Instrument Sans Semi Bold" pitchFamily="34" charset="-122"/>
                <a:cs typeface="Instrument Sans Semi Bold" pitchFamily="34" charset="-120"/>
              </a:rPr>
              <a:t>Evaluation</a:t>
            </a:r>
            <a:endParaRPr lang="en-US" sz="2500" dirty="0"/>
          </a:p>
        </p:txBody>
      </p:sp>
      <p:sp>
        <p:nvSpPr>
          <p:cNvPr id="8" name="Text 5"/>
          <p:cNvSpPr/>
          <p:nvPr/>
        </p:nvSpPr>
        <p:spPr>
          <a:xfrm>
            <a:off x="1180267" y="4894897"/>
            <a:ext cx="3200757" cy="400050"/>
          </a:xfrm>
          <a:prstGeom prst="rect">
            <a:avLst/>
          </a:prstGeom>
          <a:noFill/>
          <a:ln/>
        </p:spPr>
        <p:txBody>
          <a:bodyPr wrap="none" lIns="0" tIns="0" rIns="0" bIns="0" rtlCol="0" anchor="t"/>
          <a:lstStyle/>
          <a:p>
            <a:pPr marL="0" indent="0">
              <a:lnSpc>
                <a:spcPts val="3150"/>
              </a:lnSpc>
              <a:buNone/>
            </a:pPr>
            <a:r>
              <a:rPr lang="en-US" sz="2500" dirty="0">
                <a:solidFill>
                  <a:srgbClr val="FFFFFF"/>
                </a:solidFill>
                <a:latin typeface="Instrument Sans Semi Bold" pitchFamily="34" charset="0"/>
                <a:ea typeface="Instrument Sans Semi Bold" pitchFamily="34" charset="-122"/>
                <a:cs typeface="Instrument Sans Semi Bold" pitchFamily="34" charset="-120"/>
              </a:rPr>
              <a:t>Comparison Data </a:t>
            </a:r>
            <a:endParaRPr lang="en-US" sz="2500" dirty="0"/>
          </a:p>
        </p:txBody>
      </p:sp>
      <p:sp>
        <p:nvSpPr>
          <p:cNvPr id="9" name="Text 6"/>
          <p:cNvSpPr/>
          <p:nvPr/>
        </p:nvSpPr>
        <p:spPr>
          <a:xfrm>
            <a:off x="1180267" y="5614988"/>
            <a:ext cx="3337441" cy="400050"/>
          </a:xfrm>
          <a:prstGeom prst="rect">
            <a:avLst/>
          </a:prstGeom>
          <a:noFill/>
          <a:ln/>
        </p:spPr>
        <p:txBody>
          <a:bodyPr wrap="none" lIns="0" tIns="0" rIns="0" bIns="0" rtlCol="0" anchor="t"/>
          <a:lstStyle/>
          <a:p>
            <a:pPr marL="0" indent="0">
              <a:lnSpc>
                <a:spcPts val="3150"/>
              </a:lnSpc>
              <a:buNone/>
            </a:pPr>
            <a:r>
              <a:rPr lang="en-US" sz="2500" dirty="0">
                <a:solidFill>
                  <a:srgbClr val="FFFFFF"/>
                </a:solidFill>
                <a:latin typeface="Instrument Sans Semi Bold" pitchFamily="34" charset="0"/>
                <a:ea typeface="Instrument Sans Semi Bold" pitchFamily="34" charset="-122"/>
                <a:cs typeface="Instrument Sans Semi Bold" pitchFamily="34" charset="-120"/>
              </a:rPr>
              <a:t>Future Enhancements</a:t>
            </a:r>
            <a:endParaRPr lang="en-US" sz="2500" dirty="0"/>
          </a:p>
        </p:txBody>
      </p:sp>
      <p:sp>
        <p:nvSpPr>
          <p:cNvPr id="10" name="Text 7"/>
          <p:cNvSpPr/>
          <p:nvPr/>
        </p:nvSpPr>
        <p:spPr>
          <a:xfrm>
            <a:off x="1180267" y="6335078"/>
            <a:ext cx="3200757" cy="400050"/>
          </a:xfrm>
          <a:prstGeom prst="rect">
            <a:avLst/>
          </a:prstGeom>
          <a:noFill/>
          <a:ln/>
        </p:spPr>
        <p:txBody>
          <a:bodyPr wrap="none" lIns="0" tIns="0" rIns="0" bIns="0" rtlCol="0" anchor="t"/>
          <a:lstStyle/>
          <a:p>
            <a:pPr marL="0" indent="0">
              <a:lnSpc>
                <a:spcPts val="3150"/>
              </a:lnSpc>
              <a:buNone/>
            </a:pPr>
            <a:r>
              <a:rPr lang="en-US" sz="2500" dirty="0">
                <a:solidFill>
                  <a:srgbClr val="FFFFFF"/>
                </a:solidFill>
                <a:latin typeface="Instrument Sans Semi Bold" pitchFamily="34" charset="0"/>
                <a:ea typeface="Instrument Sans Semi Bold" pitchFamily="34" charset="-122"/>
                <a:cs typeface="Instrument Sans Semi Bold" pitchFamily="34" charset="-120"/>
              </a:rPr>
              <a:t>Conclusion </a:t>
            </a:r>
            <a:endParaRPr lang="en-US" sz="2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433507" y="243840"/>
            <a:ext cx="13763387" cy="7800380"/>
          </a:xfrm>
          <a:prstGeom prst="roundRect">
            <a:avLst>
              <a:gd name="adj" fmla="val 1040"/>
            </a:avLst>
          </a:prstGeom>
          <a:solidFill>
            <a:srgbClr val="2A2A2D">
              <a:alpha val="95000"/>
            </a:srgbClr>
          </a:solidFill>
          <a:ln w="7620">
            <a:solidFill>
              <a:srgbClr val="E6E6E6">
                <a:alpha val="25000"/>
              </a:srgbClr>
            </a:solidFill>
            <a:prstDash val="solid"/>
          </a:ln>
        </p:spPr>
      </p:sp>
      <p:sp>
        <p:nvSpPr>
          <p:cNvPr id="3" name="Text 1"/>
          <p:cNvSpPr/>
          <p:nvPr/>
        </p:nvSpPr>
        <p:spPr>
          <a:xfrm>
            <a:off x="1040249" y="720566"/>
            <a:ext cx="3887510" cy="485894"/>
          </a:xfrm>
          <a:prstGeom prst="rect">
            <a:avLst/>
          </a:prstGeom>
          <a:noFill/>
          <a:ln/>
        </p:spPr>
        <p:txBody>
          <a:bodyPr wrap="none" lIns="0" tIns="0" rIns="0" bIns="0" rtlCol="0" anchor="t"/>
          <a:lstStyle/>
          <a:p>
            <a:pPr marL="0" indent="0">
              <a:lnSpc>
                <a:spcPts val="3800"/>
              </a:lnSpc>
              <a:buNone/>
            </a:pPr>
            <a:r>
              <a:rPr lang="en-US" sz="3050" dirty="0">
                <a:solidFill>
                  <a:srgbClr val="CBCCCE"/>
                </a:solidFill>
                <a:latin typeface="Instrument Sans Semi Bold" pitchFamily="34" charset="0"/>
                <a:ea typeface="Instrument Sans Semi Bold" pitchFamily="34" charset="-122"/>
                <a:cs typeface="Instrument Sans Semi Bold" pitchFamily="34" charset="-120"/>
              </a:rPr>
              <a:t>Sales file:</a:t>
            </a:r>
            <a:endParaRPr lang="en-US" sz="3050" dirty="0"/>
          </a:p>
        </p:txBody>
      </p:sp>
      <p:sp>
        <p:nvSpPr>
          <p:cNvPr id="4" name="Shape 2"/>
          <p:cNvSpPr/>
          <p:nvPr/>
        </p:nvSpPr>
        <p:spPr>
          <a:xfrm>
            <a:off x="1201579" y="1431727"/>
            <a:ext cx="15240" cy="6135767"/>
          </a:xfrm>
          <a:prstGeom prst="roundRect">
            <a:avLst>
              <a:gd name="adj" fmla="val 310541"/>
            </a:avLst>
          </a:prstGeom>
          <a:solidFill>
            <a:srgbClr val="56565B"/>
          </a:solidFill>
          <a:ln/>
        </p:spPr>
      </p:sp>
      <p:sp>
        <p:nvSpPr>
          <p:cNvPr id="5" name="Shape 3"/>
          <p:cNvSpPr/>
          <p:nvPr/>
        </p:nvSpPr>
        <p:spPr>
          <a:xfrm>
            <a:off x="1320701" y="1677472"/>
            <a:ext cx="394335" cy="15240"/>
          </a:xfrm>
          <a:prstGeom prst="roundRect">
            <a:avLst>
              <a:gd name="adj" fmla="val 310541"/>
            </a:avLst>
          </a:prstGeom>
          <a:solidFill>
            <a:srgbClr val="56565B"/>
          </a:solidFill>
          <a:ln/>
        </p:spPr>
      </p:sp>
      <p:sp>
        <p:nvSpPr>
          <p:cNvPr id="6" name="Shape 4"/>
          <p:cNvSpPr/>
          <p:nvPr/>
        </p:nvSpPr>
        <p:spPr>
          <a:xfrm>
            <a:off x="1082457" y="1558409"/>
            <a:ext cx="253484" cy="253484"/>
          </a:xfrm>
          <a:prstGeom prst="roundRect">
            <a:avLst>
              <a:gd name="adj" fmla="val 18670"/>
            </a:avLst>
          </a:prstGeom>
          <a:solidFill>
            <a:srgbClr val="3D3D42"/>
          </a:solidFill>
          <a:ln w="7620">
            <a:solidFill>
              <a:srgbClr val="56565B"/>
            </a:solidFill>
            <a:prstDash val="solid"/>
          </a:ln>
        </p:spPr>
      </p:sp>
      <p:sp>
        <p:nvSpPr>
          <p:cNvPr id="7" name="Text 5"/>
          <p:cNvSpPr/>
          <p:nvPr/>
        </p:nvSpPr>
        <p:spPr>
          <a:xfrm>
            <a:off x="1176397" y="1600557"/>
            <a:ext cx="65484" cy="169069"/>
          </a:xfrm>
          <a:prstGeom prst="rect">
            <a:avLst/>
          </a:prstGeom>
          <a:noFill/>
          <a:ln/>
        </p:spPr>
        <p:txBody>
          <a:bodyPr wrap="none" lIns="0" tIns="0" rIns="0" bIns="0" rtlCol="0" anchor="t"/>
          <a:lstStyle/>
          <a:p>
            <a:pPr marL="0" indent="0" algn="ctr">
              <a:lnSpc>
                <a:spcPts val="1300"/>
              </a:lnSpc>
              <a:buNone/>
            </a:pPr>
            <a:r>
              <a:rPr lang="en-US" sz="1300" dirty="0">
                <a:solidFill>
                  <a:srgbClr val="CFD0D8"/>
                </a:solidFill>
                <a:latin typeface="Instrument Sans Semi Bold" pitchFamily="34" charset="0"/>
                <a:ea typeface="Instrument Sans Semi Bold" pitchFamily="34" charset="-122"/>
                <a:cs typeface="Instrument Sans Semi Bold" pitchFamily="34" charset="-120"/>
              </a:rPr>
              <a:t>1</a:t>
            </a:r>
            <a:endParaRPr lang="en-US" sz="1300" dirty="0"/>
          </a:p>
        </p:txBody>
      </p:sp>
      <p:sp>
        <p:nvSpPr>
          <p:cNvPr id="8" name="Text 6"/>
          <p:cNvSpPr/>
          <p:nvPr/>
        </p:nvSpPr>
        <p:spPr>
          <a:xfrm>
            <a:off x="1828919" y="1544360"/>
            <a:ext cx="1690211" cy="211336"/>
          </a:xfrm>
          <a:prstGeom prst="rect">
            <a:avLst/>
          </a:prstGeom>
          <a:noFill/>
          <a:ln/>
        </p:spPr>
        <p:txBody>
          <a:bodyPr wrap="none" lIns="0" tIns="0" rIns="0" bIns="0" rtlCol="0" anchor="t"/>
          <a:lstStyle/>
          <a:p>
            <a:pPr marL="0" indent="0" algn="l">
              <a:lnSpc>
                <a:spcPts val="1650"/>
              </a:lnSpc>
              <a:buNone/>
            </a:pPr>
            <a:r>
              <a:rPr lang="en-US" sz="1300" dirty="0">
                <a:solidFill>
                  <a:srgbClr val="CFD0D8"/>
                </a:solidFill>
                <a:latin typeface="Instrument Sans Semi Bold" pitchFamily="34" charset="0"/>
                <a:ea typeface="Instrument Sans Semi Bold" pitchFamily="34" charset="-122"/>
                <a:cs typeface="Instrument Sans Semi Bold" pitchFamily="34" charset="-120"/>
              </a:rPr>
              <a:t>Data Preprocessing:</a:t>
            </a:r>
            <a:endParaRPr lang="en-US" sz="1300" dirty="0"/>
          </a:p>
        </p:txBody>
      </p:sp>
      <p:sp>
        <p:nvSpPr>
          <p:cNvPr id="9" name="Text 7"/>
          <p:cNvSpPr/>
          <p:nvPr/>
        </p:nvSpPr>
        <p:spPr>
          <a:xfrm>
            <a:off x="1828919" y="1823204"/>
            <a:ext cx="3762613" cy="211336"/>
          </a:xfrm>
          <a:prstGeom prst="rect">
            <a:avLst/>
          </a:prstGeom>
          <a:noFill/>
          <a:ln/>
        </p:spPr>
        <p:txBody>
          <a:bodyPr wrap="none" lIns="0" tIns="0" rIns="0" bIns="0" rtlCol="0" anchor="t"/>
          <a:lstStyle/>
          <a:p>
            <a:pPr marL="0" indent="0" algn="l">
              <a:lnSpc>
                <a:spcPts val="1650"/>
              </a:lnSpc>
              <a:buNone/>
            </a:pPr>
            <a:r>
              <a:rPr lang="en-US" sz="1300" dirty="0">
                <a:solidFill>
                  <a:srgbClr val="CFD0D8"/>
                </a:solidFill>
                <a:latin typeface="Instrument Sans Semi Bold" pitchFamily="34" charset="0"/>
                <a:ea typeface="Instrument Sans Semi Bold" pitchFamily="34" charset="-122"/>
                <a:cs typeface="Instrument Sans Semi Bold" pitchFamily="34" charset="-120"/>
              </a:rPr>
              <a:t>We started by loading the dataset using Pandas</a:t>
            </a:r>
            <a:endParaRPr lang="en-US" sz="1300" dirty="0"/>
          </a:p>
        </p:txBody>
      </p:sp>
      <p:sp>
        <p:nvSpPr>
          <p:cNvPr id="10" name="Text 8"/>
          <p:cNvSpPr/>
          <p:nvPr/>
        </p:nvSpPr>
        <p:spPr>
          <a:xfrm>
            <a:off x="1828919" y="2102048"/>
            <a:ext cx="8773716" cy="226576"/>
          </a:xfrm>
          <a:prstGeom prst="rect">
            <a:avLst/>
          </a:prstGeom>
          <a:noFill/>
          <a:ln/>
        </p:spPr>
        <p:txBody>
          <a:bodyPr wrap="none" lIns="0" tIns="0" rIns="0" bIns="0" rtlCol="0" anchor="t"/>
          <a:lstStyle/>
          <a:p>
            <a:pPr marL="0" indent="0" algn="l">
              <a:lnSpc>
                <a:spcPts val="1650"/>
              </a:lnSpc>
              <a:buNone/>
            </a:pPr>
            <a:r>
              <a:rPr lang="en-US" sz="1300" dirty="0">
                <a:solidFill>
                  <a:srgbClr val="CFD0D8"/>
                </a:solidFill>
                <a:latin typeface="Instrument Sans Semi Bold" pitchFamily="34" charset="0"/>
                <a:ea typeface="Instrument Sans Semi Bold" pitchFamily="34" charset="-122"/>
                <a:cs typeface="Instrument Sans Semi Bold" pitchFamily="34" charset="-120"/>
              </a:rPr>
              <a:t>Feature selection followed, where we defined </a:t>
            </a:r>
            <a:r>
              <a:rPr lang="en-US" sz="1300" dirty="0">
                <a:solidFill>
                  <a:srgbClr val="CFD0D8"/>
                </a:solidFill>
                <a:highlight>
                  <a:srgbClr val="252528"/>
                </a:highlight>
                <a:latin typeface="Consolas" pitchFamily="34" charset="0"/>
                <a:ea typeface="Consolas" pitchFamily="34" charset="-122"/>
                <a:cs typeface="Consolas" pitchFamily="34" charset="-120"/>
              </a:rPr>
              <a:t>X</a:t>
            </a:r>
            <a:r>
              <a:rPr lang="en-US" sz="1300" dirty="0">
                <a:solidFill>
                  <a:srgbClr val="CFD0D8"/>
                </a:solidFill>
                <a:latin typeface="Instrument Sans Semi Bold" pitchFamily="34" charset="0"/>
                <a:ea typeface="Instrument Sans Semi Bold" pitchFamily="34" charset="-122"/>
                <a:cs typeface="Instrument Sans Semi Bold" pitchFamily="34" charset="-120"/>
              </a:rPr>
              <a:t> as the independent variables and </a:t>
            </a:r>
            <a:r>
              <a:rPr lang="en-US" sz="1300" dirty="0">
                <a:solidFill>
                  <a:srgbClr val="CFD0D8"/>
                </a:solidFill>
                <a:highlight>
                  <a:srgbClr val="252528"/>
                </a:highlight>
                <a:latin typeface="Consolas" pitchFamily="34" charset="0"/>
                <a:ea typeface="Consolas" pitchFamily="34" charset="-122"/>
                <a:cs typeface="Consolas" pitchFamily="34" charset="-120"/>
              </a:rPr>
              <a:t>y</a:t>
            </a:r>
            <a:r>
              <a:rPr lang="en-US" sz="1300" dirty="0">
                <a:solidFill>
                  <a:srgbClr val="CFD0D8"/>
                </a:solidFill>
                <a:latin typeface="Instrument Sans Semi Bold" pitchFamily="34" charset="0"/>
                <a:ea typeface="Instrument Sans Semi Bold" pitchFamily="34" charset="-122"/>
                <a:cs typeface="Instrument Sans Semi Bold" pitchFamily="34" charset="-120"/>
              </a:rPr>
              <a:t> as the target variable (</a:t>
            </a:r>
            <a:r>
              <a:rPr lang="en-US" sz="1300" dirty="0">
                <a:solidFill>
                  <a:srgbClr val="CFD0D8"/>
                </a:solidFill>
                <a:highlight>
                  <a:srgbClr val="252528"/>
                </a:highlight>
                <a:latin typeface="Consolas" pitchFamily="34" charset="0"/>
                <a:ea typeface="Consolas" pitchFamily="34" charset="-122"/>
                <a:cs typeface="Consolas" pitchFamily="34" charset="-120"/>
              </a:rPr>
              <a:t>sales</a:t>
            </a:r>
            <a:r>
              <a:rPr lang="en-US" sz="1300" dirty="0">
                <a:solidFill>
                  <a:srgbClr val="CFD0D8"/>
                </a:solidFill>
                <a:latin typeface="Instrument Sans Semi Bold" pitchFamily="34" charset="0"/>
                <a:ea typeface="Instrument Sans Semi Bold" pitchFamily="34" charset="-122"/>
                <a:cs typeface="Instrument Sans Semi Bold" pitchFamily="34" charset="-120"/>
              </a:rPr>
              <a:t>).</a:t>
            </a:r>
            <a:endParaRPr lang="en-US" sz="1300" dirty="0"/>
          </a:p>
        </p:txBody>
      </p:sp>
      <p:pic>
        <p:nvPicPr>
          <p:cNvPr id="11" name="Image 0" descr="preencoded.png"/>
          <p:cNvPicPr>
            <a:picLocks noChangeAspect="1"/>
          </p:cNvPicPr>
          <p:nvPr/>
        </p:nvPicPr>
        <p:blipFill>
          <a:blip r:embed="rId3"/>
          <a:stretch>
            <a:fillRect/>
          </a:stretch>
        </p:blipFill>
        <p:spPr>
          <a:xfrm>
            <a:off x="1828919" y="2455307"/>
            <a:ext cx="4599027" cy="778550"/>
          </a:xfrm>
          <a:prstGeom prst="rect">
            <a:avLst/>
          </a:prstGeom>
        </p:spPr>
      </p:pic>
      <p:sp>
        <p:nvSpPr>
          <p:cNvPr id="12" name="Text 9"/>
          <p:cNvSpPr/>
          <p:nvPr/>
        </p:nvSpPr>
        <p:spPr>
          <a:xfrm>
            <a:off x="1828919" y="3360539"/>
            <a:ext cx="11761232" cy="180142"/>
          </a:xfrm>
          <a:prstGeom prst="rect">
            <a:avLst/>
          </a:prstGeom>
          <a:noFill/>
          <a:ln/>
        </p:spPr>
        <p:txBody>
          <a:bodyPr wrap="none" lIns="0" tIns="0" rIns="0" bIns="0" rtlCol="0" anchor="t"/>
          <a:lstStyle/>
          <a:p>
            <a:pPr marL="0" indent="0" algn="l">
              <a:lnSpc>
                <a:spcPts val="1400"/>
              </a:lnSpc>
              <a:buNone/>
            </a:pPr>
            <a:endParaRPr lang="en-US" sz="850" dirty="0"/>
          </a:p>
        </p:txBody>
      </p:sp>
      <p:sp>
        <p:nvSpPr>
          <p:cNvPr id="13" name="Shape 10"/>
          <p:cNvSpPr/>
          <p:nvPr/>
        </p:nvSpPr>
        <p:spPr>
          <a:xfrm>
            <a:off x="1320701" y="4011692"/>
            <a:ext cx="394335" cy="15240"/>
          </a:xfrm>
          <a:prstGeom prst="roundRect">
            <a:avLst>
              <a:gd name="adj" fmla="val 310541"/>
            </a:avLst>
          </a:prstGeom>
          <a:solidFill>
            <a:srgbClr val="56565B"/>
          </a:solidFill>
          <a:ln/>
        </p:spPr>
      </p:sp>
      <p:sp>
        <p:nvSpPr>
          <p:cNvPr id="14" name="Shape 11"/>
          <p:cNvSpPr/>
          <p:nvPr/>
        </p:nvSpPr>
        <p:spPr>
          <a:xfrm>
            <a:off x="1082457" y="3892629"/>
            <a:ext cx="253484" cy="253484"/>
          </a:xfrm>
          <a:prstGeom prst="roundRect">
            <a:avLst>
              <a:gd name="adj" fmla="val 18670"/>
            </a:avLst>
          </a:prstGeom>
          <a:solidFill>
            <a:srgbClr val="3D3D42"/>
          </a:solidFill>
          <a:ln w="7620">
            <a:solidFill>
              <a:srgbClr val="56565B"/>
            </a:solidFill>
            <a:prstDash val="solid"/>
          </a:ln>
        </p:spPr>
      </p:sp>
      <p:sp>
        <p:nvSpPr>
          <p:cNvPr id="15" name="Text 12"/>
          <p:cNvSpPr/>
          <p:nvPr/>
        </p:nvSpPr>
        <p:spPr>
          <a:xfrm>
            <a:off x="1162110" y="3934778"/>
            <a:ext cx="94178" cy="169069"/>
          </a:xfrm>
          <a:prstGeom prst="rect">
            <a:avLst/>
          </a:prstGeom>
          <a:noFill/>
          <a:ln/>
        </p:spPr>
        <p:txBody>
          <a:bodyPr wrap="none" lIns="0" tIns="0" rIns="0" bIns="0" rtlCol="0" anchor="t"/>
          <a:lstStyle/>
          <a:p>
            <a:pPr marL="0" indent="0" algn="ctr">
              <a:lnSpc>
                <a:spcPts val="1300"/>
              </a:lnSpc>
              <a:buNone/>
            </a:pPr>
            <a:r>
              <a:rPr lang="en-US" sz="1300" dirty="0">
                <a:solidFill>
                  <a:srgbClr val="CFD0D8"/>
                </a:solidFill>
                <a:latin typeface="Instrument Sans Semi Bold" pitchFamily="34" charset="0"/>
                <a:ea typeface="Instrument Sans Semi Bold" pitchFamily="34" charset="-122"/>
                <a:cs typeface="Instrument Sans Semi Bold" pitchFamily="34" charset="-120"/>
              </a:rPr>
              <a:t>2</a:t>
            </a:r>
            <a:endParaRPr lang="en-US" sz="1300" dirty="0"/>
          </a:p>
        </p:txBody>
      </p:sp>
      <p:sp>
        <p:nvSpPr>
          <p:cNvPr id="16" name="Text 13"/>
          <p:cNvSpPr/>
          <p:nvPr/>
        </p:nvSpPr>
        <p:spPr>
          <a:xfrm>
            <a:off x="1828919" y="3878580"/>
            <a:ext cx="1690211" cy="211336"/>
          </a:xfrm>
          <a:prstGeom prst="rect">
            <a:avLst/>
          </a:prstGeom>
          <a:noFill/>
          <a:ln/>
        </p:spPr>
        <p:txBody>
          <a:bodyPr wrap="none" lIns="0" tIns="0" rIns="0" bIns="0" rtlCol="0" anchor="t"/>
          <a:lstStyle/>
          <a:p>
            <a:pPr marL="0" indent="0" algn="l">
              <a:lnSpc>
                <a:spcPts val="1650"/>
              </a:lnSpc>
              <a:buNone/>
            </a:pPr>
            <a:r>
              <a:rPr lang="en-US" sz="1300" dirty="0">
                <a:solidFill>
                  <a:srgbClr val="CFD0D8"/>
                </a:solidFill>
                <a:latin typeface="Instrument Sans Semi Bold" pitchFamily="34" charset="0"/>
                <a:ea typeface="Instrument Sans Semi Bold" pitchFamily="34" charset="-122"/>
                <a:cs typeface="Instrument Sans Semi Bold" pitchFamily="34" charset="-120"/>
              </a:rPr>
              <a:t>Data cleaning </a:t>
            </a:r>
            <a:endParaRPr lang="en-US" sz="1300" dirty="0"/>
          </a:p>
        </p:txBody>
      </p:sp>
      <p:sp>
        <p:nvSpPr>
          <p:cNvPr id="17" name="Text 14"/>
          <p:cNvSpPr/>
          <p:nvPr/>
        </p:nvSpPr>
        <p:spPr>
          <a:xfrm>
            <a:off x="1828919" y="4157424"/>
            <a:ext cx="11761232" cy="437912"/>
          </a:xfrm>
          <a:prstGeom prst="rect">
            <a:avLst/>
          </a:prstGeom>
          <a:noFill/>
          <a:ln/>
        </p:spPr>
        <p:txBody>
          <a:bodyPr wrap="square" lIns="0" tIns="0" rIns="0" bIns="0" rtlCol="0" anchor="t"/>
          <a:lstStyle/>
          <a:p>
            <a:pPr marL="0" indent="0" algn="l">
              <a:lnSpc>
                <a:spcPts val="1650"/>
              </a:lnSpc>
              <a:buNone/>
            </a:pPr>
            <a:r>
              <a:rPr lang="en-US" sz="1300" dirty="0">
                <a:solidFill>
                  <a:srgbClr val="CFD0D8"/>
                </a:solidFill>
                <a:latin typeface="Instrument Sans Semi Bold" pitchFamily="34" charset="0"/>
                <a:ea typeface="Instrument Sans Semi Bold" pitchFamily="34" charset="-122"/>
                <a:cs typeface="Instrument Sans Semi Bold" pitchFamily="34" charset="-120"/>
              </a:rPr>
              <a:t>We removed irrelevant columns such as </a:t>
            </a:r>
            <a:r>
              <a:rPr lang="en-US" sz="1300" dirty="0">
                <a:solidFill>
                  <a:srgbClr val="CFD0D8"/>
                </a:solidFill>
                <a:highlight>
                  <a:srgbClr val="252528"/>
                </a:highlight>
                <a:latin typeface="Consolas" pitchFamily="34" charset="0"/>
                <a:ea typeface="Consolas" pitchFamily="34" charset="-122"/>
                <a:cs typeface="Consolas" pitchFamily="34" charset="-120"/>
              </a:rPr>
              <a:t>Unnamed: 0</a:t>
            </a:r>
            <a:r>
              <a:rPr lang="en-US" sz="1300" dirty="0">
                <a:solidFill>
                  <a:srgbClr val="CFD0D8"/>
                </a:solidFill>
                <a:latin typeface="Instrument Sans Semi Bold" pitchFamily="34" charset="0"/>
                <a:ea typeface="Instrument Sans Semi Bold" pitchFamily="34" charset="-122"/>
                <a:cs typeface="Instrument Sans Semi Bold" pitchFamily="34" charset="-120"/>
              </a:rPr>
              <a:t>, </a:t>
            </a:r>
            <a:r>
              <a:rPr lang="en-US" sz="1300" dirty="0">
                <a:solidFill>
                  <a:srgbClr val="CFD0D8"/>
                </a:solidFill>
                <a:highlight>
                  <a:srgbClr val="252528"/>
                </a:highlight>
                <a:latin typeface="Consolas" pitchFamily="34" charset="0"/>
                <a:ea typeface="Consolas" pitchFamily="34" charset="-122"/>
                <a:cs typeface="Consolas" pitchFamily="34" charset="-120"/>
              </a:rPr>
              <a:t>date</a:t>
            </a:r>
            <a:r>
              <a:rPr lang="en-US" sz="1300" dirty="0">
                <a:solidFill>
                  <a:srgbClr val="CFD0D8"/>
                </a:solidFill>
                <a:latin typeface="Instrument Sans Semi Bold" pitchFamily="34" charset="0"/>
                <a:ea typeface="Instrument Sans Semi Bold" pitchFamily="34" charset="-122"/>
                <a:cs typeface="Instrument Sans Semi Bold" pitchFamily="34" charset="-120"/>
              </a:rPr>
              <a:t>, </a:t>
            </a:r>
            <a:r>
              <a:rPr lang="en-US" sz="1300" dirty="0">
                <a:solidFill>
                  <a:srgbClr val="CFD0D8"/>
                </a:solidFill>
                <a:highlight>
                  <a:srgbClr val="252528"/>
                </a:highlight>
                <a:latin typeface="Consolas" pitchFamily="34" charset="0"/>
                <a:ea typeface="Consolas" pitchFamily="34" charset="-122"/>
                <a:cs typeface="Consolas" pitchFamily="34" charset="-120"/>
              </a:rPr>
              <a:t>state_holiday</a:t>
            </a:r>
            <a:r>
              <a:rPr lang="en-US" sz="1300" dirty="0">
                <a:solidFill>
                  <a:srgbClr val="CFD0D8"/>
                </a:solidFill>
                <a:latin typeface="Instrument Sans Semi Bold" pitchFamily="34" charset="0"/>
                <a:ea typeface="Instrument Sans Semi Bold" pitchFamily="34" charset="-122"/>
                <a:cs typeface="Instrument Sans Semi Bold" pitchFamily="34" charset="-120"/>
              </a:rPr>
              <a:t>, </a:t>
            </a:r>
            <a:r>
              <a:rPr lang="en-US" sz="1300" dirty="0">
                <a:solidFill>
                  <a:srgbClr val="CFD0D8"/>
                </a:solidFill>
                <a:highlight>
                  <a:srgbClr val="252528"/>
                </a:highlight>
                <a:latin typeface="Consolas" pitchFamily="34" charset="0"/>
                <a:ea typeface="Consolas" pitchFamily="34" charset="-122"/>
                <a:cs typeface="Consolas" pitchFamily="34" charset="-120"/>
              </a:rPr>
              <a:t>school_holiday</a:t>
            </a:r>
            <a:r>
              <a:rPr lang="en-US" sz="1300" dirty="0">
                <a:solidFill>
                  <a:srgbClr val="CFD0D8"/>
                </a:solidFill>
                <a:latin typeface="Instrument Sans Semi Bold" pitchFamily="34" charset="0"/>
                <a:ea typeface="Instrument Sans Semi Bold" pitchFamily="34" charset="-122"/>
                <a:cs typeface="Instrument Sans Semi Bold" pitchFamily="34" charset="-120"/>
              </a:rPr>
              <a:t>, and </a:t>
            </a:r>
            <a:r>
              <a:rPr lang="en-US" sz="1300" dirty="0">
                <a:solidFill>
                  <a:srgbClr val="CFD0D8"/>
                </a:solidFill>
                <a:highlight>
                  <a:srgbClr val="252528"/>
                </a:highlight>
                <a:latin typeface="Consolas" pitchFamily="34" charset="0"/>
                <a:ea typeface="Consolas" pitchFamily="34" charset="-122"/>
                <a:cs typeface="Consolas" pitchFamily="34" charset="-120"/>
              </a:rPr>
              <a:t>day_of_week</a:t>
            </a:r>
            <a:r>
              <a:rPr lang="en-US" sz="1300" dirty="0">
                <a:solidFill>
                  <a:srgbClr val="CFD0D8"/>
                </a:solidFill>
                <a:latin typeface="Instrument Sans Semi Bold" pitchFamily="34" charset="0"/>
                <a:ea typeface="Instrument Sans Semi Bold" pitchFamily="34" charset="-122"/>
                <a:cs typeface="Instrument Sans Semi Bold" pitchFamily="34" charset="-120"/>
              </a:rPr>
              <a:t>, as they did not contribute significantly to our sales predictions. based on the co matrix </a:t>
            </a:r>
            <a:endParaRPr lang="en-US" sz="1300" dirty="0"/>
          </a:p>
        </p:txBody>
      </p:sp>
      <p:sp>
        <p:nvSpPr>
          <p:cNvPr id="18" name="Text 15"/>
          <p:cNvSpPr/>
          <p:nvPr/>
        </p:nvSpPr>
        <p:spPr>
          <a:xfrm>
            <a:off x="1828919" y="4662845"/>
            <a:ext cx="11761232" cy="180142"/>
          </a:xfrm>
          <a:prstGeom prst="rect">
            <a:avLst/>
          </a:prstGeom>
          <a:noFill/>
          <a:ln/>
        </p:spPr>
        <p:txBody>
          <a:bodyPr wrap="none" lIns="0" tIns="0" rIns="0" bIns="0" rtlCol="0" anchor="t"/>
          <a:lstStyle/>
          <a:p>
            <a:pPr marL="0" indent="0" algn="l">
              <a:lnSpc>
                <a:spcPts val="1400"/>
              </a:lnSpc>
              <a:buNone/>
            </a:pPr>
            <a:endParaRPr lang="en-US" sz="850" dirty="0"/>
          </a:p>
        </p:txBody>
      </p:sp>
      <p:pic>
        <p:nvPicPr>
          <p:cNvPr id="19" name="Image 1" descr="preencoded.png"/>
          <p:cNvPicPr>
            <a:picLocks noChangeAspect="1"/>
          </p:cNvPicPr>
          <p:nvPr/>
        </p:nvPicPr>
        <p:blipFill>
          <a:blip r:embed="rId4"/>
          <a:stretch>
            <a:fillRect/>
          </a:stretch>
        </p:blipFill>
        <p:spPr>
          <a:xfrm>
            <a:off x="1828919" y="4969669"/>
            <a:ext cx="6210657" cy="362783"/>
          </a:xfrm>
          <a:prstGeom prst="rect">
            <a:avLst/>
          </a:prstGeom>
        </p:spPr>
      </p:pic>
      <p:sp>
        <p:nvSpPr>
          <p:cNvPr id="20" name="Text 16"/>
          <p:cNvSpPr/>
          <p:nvPr/>
        </p:nvSpPr>
        <p:spPr>
          <a:xfrm>
            <a:off x="1828919" y="5459135"/>
            <a:ext cx="11761232" cy="180142"/>
          </a:xfrm>
          <a:prstGeom prst="rect">
            <a:avLst/>
          </a:prstGeom>
          <a:noFill/>
          <a:ln/>
        </p:spPr>
        <p:txBody>
          <a:bodyPr wrap="none" lIns="0" tIns="0" rIns="0" bIns="0" rtlCol="0" anchor="t"/>
          <a:lstStyle/>
          <a:p>
            <a:pPr marL="0" indent="0" algn="l">
              <a:lnSpc>
                <a:spcPts val="1400"/>
              </a:lnSpc>
              <a:buNone/>
            </a:pPr>
            <a:endParaRPr lang="en-US" sz="850" dirty="0"/>
          </a:p>
        </p:txBody>
      </p:sp>
      <p:sp>
        <p:nvSpPr>
          <p:cNvPr id="21" name="Shape 17"/>
          <p:cNvSpPr/>
          <p:nvPr/>
        </p:nvSpPr>
        <p:spPr>
          <a:xfrm>
            <a:off x="1320701" y="6110288"/>
            <a:ext cx="394335" cy="15240"/>
          </a:xfrm>
          <a:prstGeom prst="roundRect">
            <a:avLst>
              <a:gd name="adj" fmla="val 310541"/>
            </a:avLst>
          </a:prstGeom>
          <a:solidFill>
            <a:srgbClr val="56565B"/>
          </a:solidFill>
          <a:ln/>
        </p:spPr>
      </p:sp>
      <p:sp>
        <p:nvSpPr>
          <p:cNvPr id="22" name="Shape 18"/>
          <p:cNvSpPr/>
          <p:nvPr/>
        </p:nvSpPr>
        <p:spPr>
          <a:xfrm>
            <a:off x="1082457" y="5991225"/>
            <a:ext cx="253484" cy="253484"/>
          </a:xfrm>
          <a:prstGeom prst="roundRect">
            <a:avLst>
              <a:gd name="adj" fmla="val 18670"/>
            </a:avLst>
          </a:prstGeom>
          <a:solidFill>
            <a:srgbClr val="3D3D42"/>
          </a:solidFill>
          <a:ln w="7620">
            <a:solidFill>
              <a:srgbClr val="56565B"/>
            </a:solidFill>
            <a:prstDash val="solid"/>
          </a:ln>
        </p:spPr>
      </p:sp>
      <p:sp>
        <p:nvSpPr>
          <p:cNvPr id="23" name="Text 19"/>
          <p:cNvSpPr/>
          <p:nvPr/>
        </p:nvSpPr>
        <p:spPr>
          <a:xfrm>
            <a:off x="1160205" y="6033373"/>
            <a:ext cx="97869" cy="169069"/>
          </a:xfrm>
          <a:prstGeom prst="rect">
            <a:avLst/>
          </a:prstGeom>
          <a:noFill/>
          <a:ln/>
        </p:spPr>
        <p:txBody>
          <a:bodyPr wrap="none" lIns="0" tIns="0" rIns="0" bIns="0" rtlCol="0" anchor="t"/>
          <a:lstStyle/>
          <a:p>
            <a:pPr marL="0" indent="0" algn="ctr">
              <a:lnSpc>
                <a:spcPts val="1300"/>
              </a:lnSpc>
              <a:buNone/>
            </a:pPr>
            <a:r>
              <a:rPr lang="en-US" sz="1300" dirty="0">
                <a:solidFill>
                  <a:srgbClr val="CFD0D8"/>
                </a:solidFill>
                <a:latin typeface="Instrument Sans Semi Bold" pitchFamily="34" charset="0"/>
                <a:ea typeface="Instrument Sans Semi Bold" pitchFamily="34" charset="-122"/>
                <a:cs typeface="Instrument Sans Semi Bold" pitchFamily="34" charset="-120"/>
              </a:rPr>
              <a:t>3</a:t>
            </a:r>
            <a:endParaRPr lang="en-US" sz="1300" dirty="0"/>
          </a:p>
        </p:txBody>
      </p:sp>
      <p:sp>
        <p:nvSpPr>
          <p:cNvPr id="24" name="Text 20"/>
          <p:cNvSpPr/>
          <p:nvPr/>
        </p:nvSpPr>
        <p:spPr>
          <a:xfrm>
            <a:off x="1828919" y="5977176"/>
            <a:ext cx="1690211" cy="211336"/>
          </a:xfrm>
          <a:prstGeom prst="rect">
            <a:avLst/>
          </a:prstGeom>
          <a:noFill/>
          <a:ln/>
        </p:spPr>
        <p:txBody>
          <a:bodyPr wrap="none" lIns="0" tIns="0" rIns="0" bIns="0" rtlCol="0" anchor="t"/>
          <a:lstStyle/>
          <a:p>
            <a:pPr marL="0" indent="0" algn="l">
              <a:lnSpc>
                <a:spcPts val="1650"/>
              </a:lnSpc>
              <a:buNone/>
            </a:pPr>
            <a:r>
              <a:rPr lang="en-US" sz="1300" dirty="0">
                <a:solidFill>
                  <a:srgbClr val="CFD0D8"/>
                </a:solidFill>
                <a:latin typeface="Instrument Sans Semi Bold" pitchFamily="34" charset="0"/>
                <a:ea typeface="Instrument Sans Semi Bold" pitchFamily="34" charset="-122"/>
                <a:cs typeface="Instrument Sans Semi Bold" pitchFamily="34" charset="-120"/>
              </a:rPr>
              <a:t>Data Splitting </a:t>
            </a:r>
            <a:endParaRPr lang="en-US" sz="1300" dirty="0"/>
          </a:p>
        </p:txBody>
      </p:sp>
      <p:sp>
        <p:nvSpPr>
          <p:cNvPr id="25" name="Text 21"/>
          <p:cNvSpPr/>
          <p:nvPr/>
        </p:nvSpPr>
        <p:spPr>
          <a:xfrm>
            <a:off x="1828919" y="6256020"/>
            <a:ext cx="6710601" cy="226576"/>
          </a:xfrm>
          <a:prstGeom prst="rect">
            <a:avLst/>
          </a:prstGeom>
          <a:noFill/>
          <a:ln/>
        </p:spPr>
        <p:txBody>
          <a:bodyPr wrap="none" lIns="0" tIns="0" rIns="0" bIns="0" rtlCol="0" anchor="t"/>
          <a:lstStyle/>
          <a:p>
            <a:pPr marL="0" indent="0" algn="l">
              <a:lnSpc>
                <a:spcPts val="1650"/>
              </a:lnSpc>
              <a:buNone/>
            </a:pPr>
            <a:r>
              <a:rPr lang="en-US" sz="1300" dirty="0">
                <a:solidFill>
                  <a:srgbClr val="CFD0D8"/>
                </a:solidFill>
                <a:latin typeface="Instrument Sans Semi Bold" pitchFamily="34" charset="0"/>
                <a:ea typeface="Instrument Sans Semi Bold" pitchFamily="34" charset="-122"/>
                <a:cs typeface="Instrument Sans Semi Bold" pitchFamily="34" charset="-120"/>
              </a:rPr>
              <a:t>We </a:t>
            </a:r>
            <a:r>
              <a:rPr lang="en-US" sz="1300" b="1" dirty="0">
                <a:solidFill>
                  <a:srgbClr val="CFD0D8"/>
                </a:solidFill>
                <a:latin typeface="Instrument Sans Semi Bold" pitchFamily="34" charset="0"/>
                <a:ea typeface="Instrument Sans Semi Bold" pitchFamily="34" charset="-122"/>
                <a:cs typeface="Instrument Sans Semi Bold" pitchFamily="34" charset="-120"/>
              </a:rPr>
              <a:t>split the dataset into training (80%) and testing (20%) sets</a:t>
            </a:r>
            <a:r>
              <a:rPr lang="en-US" sz="1300" dirty="0">
                <a:solidFill>
                  <a:srgbClr val="CFD0D8"/>
                </a:solidFill>
                <a:latin typeface="Instrument Sans Semi Bold" pitchFamily="34" charset="0"/>
                <a:ea typeface="Instrument Sans Semi Bold" pitchFamily="34" charset="-122"/>
                <a:cs typeface="Instrument Sans Semi Bold" pitchFamily="34" charset="-120"/>
              </a:rPr>
              <a:t> using </a:t>
            </a:r>
            <a:r>
              <a:rPr lang="en-US" sz="1300" dirty="0">
                <a:solidFill>
                  <a:srgbClr val="CFD0D8"/>
                </a:solidFill>
                <a:highlight>
                  <a:srgbClr val="252528"/>
                </a:highlight>
                <a:latin typeface="Consolas" pitchFamily="34" charset="0"/>
                <a:ea typeface="Consolas" pitchFamily="34" charset="-122"/>
                <a:cs typeface="Consolas" pitchFamily="34" charset="-120"/>
              </a:rPr>
              <a:t>train_test_split()</a:t>
            </a:r>
            <a:endParaRPr lang="en-US" sz="1300" dirty="0"/>
          </a:p>
        </p:txBody>
      </p:sp>
      <p:pic>
        <p:nvPicPr>
          <p:cNvPr id="26" name="Image 2" descr="preencoded.png"/>
          <p:cNvPicPr>
            <a:picLocks noChangeAspect="1"/>
          </p:cNvPicPr>
          <p:nvPr/>
        </p:nvPicPr>
        <p:blipFill>
          <a:blip r:embed="rId5"/>
          <a:stretch>
            <a:fillRect/>
          </a:stretch>
        </p:blipFill>
        <p:spPr>
          <a:xfrm>
            <a:off x="1828919" y="6609278"/>
            <a:ext cx="6210657" cy="84558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433507" y="243840"/>
            <a:ext cx="13763387" cy="7741920"/>
          </a:xfrm>
          <a:prstGeom prst="roundRect">
            <a:avLst>
              <a:gd name="adj" fmla="val 1786"/>
            </a:avLst>
          </a:prstGeom>
          <a:solidFill>
            <a:srgbClr val="2A2A2D">
              <a:alpha val="95000"/>
            </a:srgbClr>
          </a:solidFill>
          <a:ln w="7620">
            <a:solidFill>
              <a:srgbClr val="E6E6E6">
                <a:alpha val="25000"/>
              </a:srgbClr>
            </a:solidFill>
            <a:prstDash val="solid"/>
          </a:ln>
        </p:spPr>
      </p:sp>
      <p:pic>
        <p:nvPicPr>
          <p:cNvPr id="3" name="Image 0" descr="preencoded.png"/>
          <p:cNvPicPr>
            <a:picLocks noChangeAspect="1"/>
          </p:cNvPicPr>
          <p:nvPr/>
        </p:nvPicPr>
        <p:blipFill>
          <a:blip r:embed="rId3"/>
          <a:stretch>
            <a:fillRect/>
          </a:stretch>
        </p:blipFill>
        <p:spPr>
          <a:xfrm>
            <a:off x="9035534" y="243840"/>
            <a:ext cx="5161240" cy="7741920"/>
          </a:xfrm>
          <a:prstGeom prst="rect">
            <a:avLst/>
          </a:prstGeom>
        </p:spPr>
      </p:pic>
      <p:sp>
        <p:nvSpPr>
          <p:cNvPr id="4" name="Text 1"/>
          <p:cNvSpPr/>
          <p:nvPr/>
        </p:nvSpPr>
        <p:spPr>
          <a:xfrm>
            <a:off x="1180267" y="867489"/>
            <a:ext cx="6684288" cy="480060"/>
          </a:xfrm>
          <a:prstGeom prst="rect">
            <a:avLst/>
          </a:prstGeom>
          <a:noFill/>
          <a:ln/>
        </p:spPr>
        <p:txBody>
          <a:bodyPr wrap="none" lIns="0" tIns="0" rIns="0" bIns="0" rtlCol="0" anchor="t"/>
          <a:lstStyle/>
          <a:p>
            <a:pPr marL="0" indent="0">
              <a:lnSpc>
                <a:spcPts val="3750"/>
              </a:lnSpc>
              <a:buNone/>
            </a:pPr>
            <a:r>
              <a:rPr lang="en-US" sz="3000" dirty="0">
                <a:solidFill>
                  <a:srgbClr val="CBCCCE"/>
                </a:solidFill>
                <a:latin typeface="Instrument Sans Semi Bold" pitchFamily="34" charset="0"/>
                <a:ea typeface="Instrument Sans Semi Bold" pitchFamily="34" charset="-122"/>
                <a:cs typeface="Instrument Sans Semi Bold" pitchFamily="34" charset="-120"/>
              </a:rPr>
              <a:t>Pre processing: Performance Metrics</a:t>
            </a:r>
            <a:endParaRPr lang="en-US" sz="3000" dirty="0"/>
          </a:p>
        </p:txBody>
      </p:sp>
      <p:sp>
        <p:nvSpPr>
          <p:cNvPr id="5" name="Text 2"/>
          <p:cNvSpPr/>
          <p:nvPr/>
        </p:nvSpPr>
        <p:spPr>
          <a:xfrm>
            <a:off x="1180267" y="1539478"/>
            <a:ext cx="3840837" cy="480060"/>
          </a:xfrm>
          <a:prstGeom prst="rect">
            <a:avLst/>
          </a:prstGeom>
          <a:noFill/>
          <a:ln/>
        </p:spPr>
        <p:txBody>
          <a:bodyPr wrap="none" lIns="0" tIns="0" rIns="0" bIns="0" rtlCol="0" anchor="t"/>
          <a:lstStyle/>
          <a:p>
            <a:pPr marL="0" indent="0">
              <a:lnSpc>
                <a:spcPts val="3750"/>
              </a:lnSpc>
              <a:buNone/>
            </a:pPr>
            <a:r>
              <a:rPr lang="en-US" sz="3000" dirty="0">
                <a:solidFill>
                  <a:srgbClr val="CBCCCE"/>
                </a:solidFill>
                <a:latin typeface="Instrument Sans Semi Bold" pitchFamily="34" charset="0"/>
                <a:ea typeface="Instrument Sans Semi Bold" pitchFamily="34" charset="-122"/>
                <a:cs typeface="Instrument Sans Semi Bold" pitchFamily="34" charset="-120"/>
              </a:rPr>
              <a:t>Correlation Matrix</a:t>
            </a:r>
            <a:endParaRPr lang="en-US" sz="3000" dirty="0"/>
          </a:p>
        </p:txBody>
      </p:sp>
      <p:sp>
        <p:nvSpPr>
          <p:cNvPr id="6" name="Text 3"/>
          <p:cNvSpPr/>
          <p:nvPr/>
        </p:nvSpPr>
        <p:spPr>
          <a:xfrm>
            <a:off x="1180267" y="2307550"/>
            <a:ext cx="7108508" cy="307181"/>
          </a:xfrm>
          <a:prstGeom prst="rect">
            <a:avLst/>
          </a:prstGeom>
          <a:noFill/>
          <a:ln/>
        </p:spPr>
        <p:txBody>
          <a:bodyPr wrap="none" lIns="0" tIns="0" rIns="0" bIns="0" rtlCol="0" anchor="t"/>
          <a:lstStyle/>
          <a:p>
            <a:pPr marL="0" indent="0">
              <a:lnSpc>
                <a:spcPts val="2400"/>
              </a:lnSpc>
              <a:buNone/>
            </a:pPr>
            <a:endParaRPr lang="en-US" sz="1500" dirty="0"/>
          </a:p>
        </p:txBody>
      </p:sp>
      <p:pic>
        <p:nvPicPr>
          <p:cNvPr id="7" name="Image 1" descr="preencoded.png"/>
          <p:cNvPicPr>
            <a:picLocks noChangeAspect="1"/>
          </p:cNvPicPr>
          <p:nvPr/>
        </p:nvPicPr>
        <p:blipFill>
          <a:blip r:embed="rId4"/>
          <a:stretch>
            <a:fillRect/>
          </a:stretch>
        </p:blipFill>
        <p:spPr>
          <a:xfrm>
            <a:off x="1180267" y="2830711"/>
            <a:ext cx="6393537" cy="3763328"/>
          </a:xfrm>
          <a:prstGeom prst="rect">
            <a:avLst/>
          </a:prstGeom>
        </p:spPr>
      </p:pic>
      <p:sp>
        <p:nvSpPr>
          <p:cNvPr id="8" name="Text 4"/>
          <p:cNvSpPr/>
          <p:nvPr/>
        </p:nvSpPr>
        <p:spPr>
          <a:xfrm>
            <a:off x="1180267" y="6882051"/>
            <a:ext cx="3840837" cy="480060"/>
          </a:xfrm>
          <a:prstGeom prst="rect">
            <a:avLst/>
          </a:prstGeom>
          <a:noFill/>
          <a:ln/>
        </p:spPr>
        <p:txBody>
          <a:bodyPr wrap="none" lIns="0" tIns="0" rIns="0" bIns="0" rtlCol="0" anchor="t"/>
          <a:lstStyle/>
          <a:p>
            <a:pPr marL="0" indent="0">
              <a:lnSpc>
                <a:spcPts val="3750"/>
              </a:lnSpc>
              <a:buNone/>
            </a:pPr>
            <a:endParaRPr lang="en-US" sz="3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433507" y="243840"/>
            <a:ext cx="13763387" cy="7783354"/>
          </a:xfrm>
          <a:prstGeom prst="roundRect">
            <a:avLst>
              <a:gd name="adj" fmla="val 1047"/>
            </a:avLst>
          </a:prstGeom>
          <a:solidFill>
            <a:srgbClr val="2A2A2D">
              <a:alpha val="95000"/>
            </a:srgbClr>
          </a:solidFill>
          <a:ln w="7620">
            <a:solidFill>
              <a:srgbClr val="E6E6E6">
                <a:alpha val="25000"/>
              </a:srgbClr>
            </a:solidFill>
            <a:prstDash val="solid"/>
          </a:ln>
        </p:spPr>
      </p:sp>
      <p:pic>
        <p:nvPicPr>
          <p:cNvPr id="3" name="Image 0" descr="preencoded.png"/>
          <p:cNvPicPr>
            <a:picLocks noChangeAspect="1"/>
          </p:cNvPicPr>
          <p:nvPr/>
        </p:nvPicPr>
        <p:blipFill>
          <a:blip r:embed="rId3"/>
          <a:stretch>
            <a:fillRect/>
          </a:stretch>
        </p:blipFill>
        <p:spPr>
          <a:xfrm>
            <a:off x="433507" y="243840"/>
            <a:ext cx="13763387" cy="1415177"/>
          </a:xfrm>
          <a:prstGeom prst="rect">
            <a:avLst/>
          </a:prstGeom>
        </p:spPr>
      </p:pic>
      <p:sp>
        <p:nvSpPr>
          <p:cNvPr id="4" name="Text 1"/>
          <p:cNvSpPr/>
          <p:nvPr/>
        </p:nvSpPr>
        <p:spPr>
          <a:xfrm>
            <a:off x="1043107" y="2138005"/>
            <a:ext cx="8234839" cy="488275"/>
          </a:xfrm>
          <a:prstGeom prst="rect">
            <a:avLst/>
          </a:prstGeom>
          <a:noFill/>
          <a:ln/>
        </p:spPr>
        <p:txBody>
          <a:bodyPr wrap="none" lIns="0" tIns="0" rIns="0" bIns="0" rtlCol="0" anchor="t"/>
          <a:lstStyle/>
          <a:p>
            <a:pPr marL="0" indent="0">
              <a:lnSpc>
                <a:spcPts val="3800"/>
              </a:lnSpc>
              <a:buNone/>
            </a:pPr>
            <a:r>
              <a:rPr lang="en-US" sz="3050" dirty="0">
                <a:solidFill>
                  <a:srgbClr val="CBCCCE"/>
                </a:solidFill>
                <a:latin typeface="Instrument Sans Semi Bold" pitchFamily="34" charset="0"/>
                <a:ea typeface="Instrument Sans Semi Bold" pitchFamily="34" charset="-122"/>
                <a:cs typeface="Instrument Sans Semi Bold" pitchFamily="34" charset="-120"/>
              </a:rPr>
              <a:t>Modelling - </a:t>
            </a:r>
            <a:r>
              <a:rPr lang="en-US" sz="3050" dirty="0">
                <a:solidFill>
                  <a:srgbClr val="5CC97B"/>
                </a:solidFill>
                <a:latin typeface="Instrument Sans Semi Bold" pitchFamily="34" charset="0"/>
                <a:ea typeface="Instrument Sans Semi Bold" pitchFamily="34" charset="-122"/>
                <a:cs typeface="Instrument Sans Semi Bold" pitchFamily="34" charset="-120"/>
              </a:rPr>
              <a:t>Random Forest Regressor Model</a:t>
            </a:r>
            <a:r>
              <a:rPr lang="en-US" sz="3050" dirty="0">
                <a:solidFill>
                  <a:srgbClr val="CBCCCE"/>
                </a:solidFill>
                <a:latin typeface="Instrument Sans Semi Bold" pitchFamily="34" charset="0"/>
                <a:ea typeface="Instrument Sans Semi Bold" pitchFamily="34" charset="-122"/>
                <a:cs typeface="Instrument Sans Semi Bold" pitchFamily="34" charset="-120"/>
              </a:rPr>
              <a:t> </a:t>
            </a:r>
            <a:endParaRPr lang="en-US" sz="3050" dirty="0"/>
          </a:p>
        </p:txBody>
      </p:sp>
      <p:pic>
        <p:nvPicPr>
          <p:cNvPr id="5" name="Image 1" descr="preencoded.png"/>
          <p:cNvPicPr>
            <a:picLocks noChangeAspect="1"/>
          </p:cNvPicPr>
          <p:nvPr/>
        </p:nvPicPr>
        <p:blipFill>
          <a:blip r:embed="rId4"/>
          <a:stretch>
            <a:fillRect/>
          </a:stretch>
        </p:blipFill>
        <p:spPr>
          <a:xfrm>
            <a:off x="1043107" y="2796064"/>
            <a:ext cx="566023" cy="991791"/>
          </a:xfrm>
          <a:prstGeom prst="rect">
            <a:avLst/>
          </a:prstGeom>
        </p:spPr>
      </p:pic>
      <p:sp>
        <p:nvSpPr>
          <p:cNvPr id="6" name="Text 2"/>
          <p:cNvSpPr/>
          <p:nvPr/>
        </p:nvSpPr>
        <p:spPr>
          <a:xfrm>
            <a:off x="1778913" y="2909173"/>
            <a:ext cx="11808381" cy="226457"/>
          </a:xfrm>
          <a:prstGeom prst="rect">
            <a:avLst/>
          </a:prstGeom>
          <a:noFill/>
          <a:ln/>
        </p:spPr>
        <p:txBody>
          <a:bodyPr wrap="none" lIns="0" tIns="0" rIns="0" bIns="0" rtlCol="0" anchor="t"/>
          <a:lstStyle/>
          <a:p>
            <a:pPr marL="0" indent="0" algn="l">
              <a:lnSpc>
                <a:spcPts val="1750"/>
              </a:lnSpc>
              <a:buNone/>
            </a:pPr>
            <a:r>
              <a:rPr lang="en-US" sz="1100" dirty="0">
                <a:solidFill>
                  <a:srgbClr val="CFD0D8"/>
                </a:solidFill>
                <a:latin typeface="Instrument Sans Medium" pitchFamily="34" charset="0"/>
                <a:ea typeface="Instrument Sans Medium" pitchFamily="34" charset="-122"/>
                <a:cs typeface="Instrument Sans Medium" pitchFamily="34" charset="-120"/>
              </a:rPr>
              <a:t>Model Selection</a:t>
            </a:r>
            <a:endParaRPr lang="en-US" sz="1100" dirty="0"/>
          </a:p>
        </p:txBody>
      </p:sp>
      <p:sp>
        <p:nvSpPr>
          <p:cNvPr id="7" name="Text 3"/>
          <p:cNvSpPr/>
          <p:nvPr/>
        </p:nvSpPr>
        <p:spPr>
          <a:xfrm>
            <a:off x="1778913" y="3203496"/>
            <a:ext cx="11808381" cy="226457"/>
          </a:xfrm>
          <a:prstGeom prst="rect">
            <a:avLst/>
          </a:prstGeom>
          <a:noFill/>
          <a:ln/>
        </p:spPr>
        <p:txBody>
          <a:bodyPr wrap="none" lIns="0" tIns="0" rIns="0" bIns="0" rtlCol="0" anchor="t"/>
          <a:lstStyle/>
          <a:p>
            <a:pPr marL="0" indent="0" algn="l">
              <a:lnSpc>
                <a:spcPts val="1750"/>
              </a:lnSpc>
              <a:buNone/>
            </a:pPr>
            <a:r>
              <a:rPr lang="en-US" sz="1100" dirty="0">
                <a:solidFill>
                  <a:srgbClr val="CFD0D8"/>
                </a:solidFill>
                <a:latin typeface="Instrument Sans Medium" pitchFamily="34" charset="0"/>
                <a:ea typeface="Instrument Sans Medium" pitchFamily="34" charset="-122"/>
                <a:cs typeface="Instrument Sans Medium" pitchFamily="34" charset="-120"/>
              </a:rPr>
              <a:t>First, We selected a Suitable Model</a:t>
            </a:r>
            <a:endParaRPr lang="en-US" sz="1100" dirty="0"/>
          </a:p>
        </p:txBody>
      </p:sp>
      <p:sp>
        <p:nvSpPr>
          <p:cNvPr id="8" name="Text 4"/>
          <p:cNvSpPr/>
          <p:nvPr/>
        </p:nvSpPr>
        <p:spPr>
          <a:xfrm>
            <a:off x="1778913" y="3497818"/>
            <a:ext cx="3168134" cy="176927"/>
          </a:xfrm>
          <a:prstGeom prst="rect">
            <a:avLst/>
          </a:prstGeom>
          <a:noFill/>
          <a:ln/>
        </p:spPr>
        <p:txBody>
          <a:bodyPr wrap="none" lIns="0" tIns="0" rIns="0" bIns="0" rtlCol="0" anchor="t"/>
          <a:lstStyle/>
          <a:p>
            <a:pPr marL="0" indent="0" algn="l">
              <a:lnSpc>
                <a:spcPts val="1350"/>
              </a:lnSpc>
              <a:buNone/>
            </a:pPr>
            <a:r>
              <a:rPr lang="en-US" sz="1100" dirty="0">
                <a:solidFill>
                  <a:srgbClr val="CCCCCC"/>
                </a:solidFill>
                <a:latin typeface="Instrument Sans Semi Bold" pitchFamily="34" charset="0"/>
                <a:ea typeface="Instrument Sans Semi Bold" pitchFamily="34" charset="-122"/>
                <a:cs typeface="Instrument Sans Semi Bold" pitchFamily="34" charset="-120"/>
              </a:rPr>
              <a:t>Algorithim selection:</a:t>
            </a:r>
            <a:r>
              <a:rPr lang="en-US" sz="1100" dirty="0">
                <a:solidFill>
                  <a:srgbClr val="F2F2F2"/>
                </a:solidFill>
                <a:latin typeface="Instrument Sans Semi Bold" pitchFamily="34" charset="0"/>
                <a:ea typeface="Instrument Sans Semi Bold" pitchFamily="34" charset="-122"/>
                <a:cs typeface="Instrument Sans Semi Bold" pitchFamily="34" charset="-120"/>
              </a:rPr>
              <a:t> </a:t>
            </a:r>
            <a:r>
              <a:rPr lang="en-US" sz="1100" dirty="0">
                <a:solidFill>
                  <a:srgbClr val="CFD0D8"/>
                </a:solidFill>
                <a:latin typeface="Instrument Sans Semi Bold" pitchFamily="34" charset="0"/>
                <a:ea typeface="Instrument Sans Semi Bold" pitchFamily="34" charset="-122"/>
                <a:cs typeface="Instrument Sans Semi Bold" pitchFamily="34" charset="-120"/>
              </a:rPr>
              <a:t>Random Forest Regressor </a:t>
            </a:r>
            <a:endParaRPr lang="en-US" sz="1100" dirty="0"/>
          </a:p>
        </p:txBody>
      </p:sp>
      <p:pic>
        <p:nvPicPr>
          <p:cNvPr id="9" name="Image 2" descr="preencoded.png"/>
          <p:cNvPicPr>
            <a:picLocks noChangeAspect="1"/>
          </p:cNvPicPr>
          <p:nvPr/>
        </p:nvPicPr>
        <p:blipFill>
          <a:blip r:embed="rId5"/>
          <a:stretch>
            <a:fillRect/>
          </a:stretch>
        </p:blipFill>
        <p:spPr>
          <a:xfrm>
            <a:off x="1043107" y="3787854"/>
            <a:ext cx="566023" cy="1805821"/>
          </a:xfrm>
          <a:prstGeom prst="rect">
            <a:avLst/>
          </a:prstGeom>
        </p:spPr>
      </p:pic>
      <p:sp>
        <p:nvSpPr>
          <p:cNvPr id="10" name="Text 5"/>
          <p:cNvSpPr/>
          <p:nvPr/>
        </p:nvSpPr>
        <p:spPr>
          <a:xfrm>
            <a:off x="1778913" y="3900964"/>
            <a:ext cx="11808381" cy="226457"/>
          </a:xfrm>
          <a:prstGeom prst="rect">
            <a:avLst/>
          </a:prstGeom>
          <a:noFill/>
          <a:ln/>
        </p:spPr>
        <p:txBody>
          <a:bodyPr wrap="none" lIns="0" tIns="0" rIns="0" bIns="0" rtlCol="0" anchor="t"/>
          <a:lstStyle/>
          <a:p>
            <a:pPr marL="0" indent="0" algn="l">
              <a:lnSpc>
                <a:spcPts val="1750"/>
              </a:lnSpc>
              <a:buNone/>
            </a:pPr>
            <a:r>
              <a:rPr lang="en-US" sz="1100" dirty="0">
                <a:solidFill>
                  <a:srgbClr val="CFD0D8"/>
                </a:solidFill>
                <a:latin typeface="Instrument Sans Medium" pitchFamily="34" charset="0"/>
                <a:ea typeface="Instrument Sans Medium" pitchFamily="34" charset="-122"/>
                <a:cs typeface="Instrument Sans Medium" pitchFamily="34" charset="-120"/>
              </a:rPr>
              <a:t>Model Training</a:t>
            </a:r>
            <a:endParaRPr lang="en-US" sz="1100" dirty="0"/>
          </a:p>
        </p:txBody>
      </p:sp>
      <p:sp>
        <p:nvSpPr>
          <p:cNvPr id="11" name="Text 6"/>
          <p:cNvSpPr/>
          <p:nvPr/>
        </p:nvSpPr>
        <p:spPr>
          <a:xfrm>
            <a:off x="1778913" y="4195286"/>
            <a:ext cx="11808381" cy="226457"/>
          </a:xfrm>
          <a:prstGeom prst="rect">
            <a:avLst/>
          </a:prstGeom>
          <a:noFill/>
          <a:ln/>
        </p:spPr>
        <p:txBody>
          <a:bodyPr wrap="none" lIns="0" tIns="0" rIns="0" bIns="0" rtlCol="0" anchor="t"/>
          <a:lstStyle/>
          <a:p>
            <a:pPr marL="0" indent="0" algn="l">
              <a:lnSpc>
                <a:spcPts val="1750"/>
              </a:lnSpc>
              <a:buNone/>
            </a:pPr>
            <a:r>
              <a:rPr lang="en-US" sz="1100" dirty="0">
                <a:solidFill>
                  <a:srgbClr val="CFD0D8"/>
                </a:solidFill>
                <a:latin typeface="Instrument Sans Medium" pitchFamily="34" charset="0"/>
                <a:ea typeface="Instrument Sans Medium" pitchFamily="34" charset="-122"/>
                <a:cs typeface="Instrument Sans Medium" pitchFamily="34" charset="-120"/>
              </a:rPr>
              <a:t>The method has been used is fitting:</a:t>
            </a:r>
            <a:endParaRPr lang="en-US" sz="1100" dirty="0"/>
          </a:p>
        </p:txBody>
      </p:sp>
      <p:pic>
        <p:nvPicPr>
          <p:cNvPr id="12" name="Image 3" descr="preencoded.png"/>
          <p:cNvPicPr>
            <a:picLocks noChangeAspect="1"/>
          </p:cNvPicPr>
          <p:nvPr/>
        </p:nvPicPr>
        <p:blipFill>
          <a:blip r:embed="rId6"/>
          <a:stretch>
            <a:fillRect/>
          </a:stretch>
        </p:blipFill>
        <p:spPr>
          <a:xfrm>
            <a:off x="1778913" y="4549021"/>
            <a:ext cx="3696653" cy="577810"/>
          </a:xfrm>
          <a:prstGeom prst="rect">
            <a:avLst/>
          </a:prstGeom>
        </p:spPr>
      </p:pic>
      <p:sp>
        <p:nvSpPr>
          <p:cNvPr id="13" name="Text 7"/>
          <p:cNvSpPr/>
          <p:nvPr/>
        </p:nvSpPr>
        <p:spPr>
          <a:xfrm>
            <a:off x="1778913" y="5254109"/>
            <a:ext cx="11808381" cy="226457"/>
          </a:xfrm>
          <a:prstGeom prst="rect">
            <a:avLst/>
          </a:prstGeom>
          <a:noFill/>
          <a:ln/>
        </p:spPr>
        <p:txBody>
          <a:bodyPr wrap="none" lIns="0" tIns="0" rIns="0" bIns="0" rtlCol="0" anchor="t"/>
          <a:lstStyle/>
          <a:p>
            <a:pPr marL="0" indent="0" algn="l">
              <a:lnSpc>
                <a:spcPts val="1750"/>
              </a:lnSpc>
              <a:buNone/>
            </a:pPr>
            <a:endParaRPr lang="en-US" sz="1100" dirty="0"/>
          </a:p>
        </p:txBody>
      </p:sp>
      <p:pic>
        <p:nvPicPr>
          <p:cNvPr id="14" name="Image 4" descr="preencoded.png"/>
          <p:cNvPicPr>
            <a:picLocks noChangeAspect="1"/>
          </p:cNvPicPr>
          <p:nvPr/>
        </p:nvPicPr>
        <p:blipFill>
          <a:blip r:embed="rId7"/>
          <a:stretch>
            <a:fillRect/>
          </a:stretch>
        </p:blipFill>
        <p:spPr>
          <a:xfrm>
            <a:off x="1043107" y="5593675"/>
            <a:ext cx="566023" cy="1337786"/>
          </a:xfrm>
          <a:prstGeom prst="rect">
            <a:avLst/>
          </a:prstGeom>
        </p:spPr>
      </p:pic>
      <p:sp>
        <p:nvSpPr>
          <p:cNvPr id="15" name="Text 8"/>
          <p:cNvSpPr/>
          <p:nvPr/>
        </p:nvSpPr>
        <p:spPr>
          <a:xfrm>
            <a:off x="1778913" y="5706785"/>
            <a:ext cx="11808381" cy="226457"/>
          </a:xfrm>
          <a:prstGeom prst="rect">
            <a:avLst/>
          </a:prstGeom>
          <a:noFill/>
          <a:ln/>
        </p:spPr>
        <p:txBody>
          <a:bodyPr wrap="none" lIns="0" tIns="0" rIns="0" bIns="0" rtlCol="0" anchor="t"/>
          <a:lstStyle/>
          <a:p>
            <a:pPr marL="0" indent="0" algn="l">
              <a:lnSpc>
                <a:spcPts val="1750"/>
              </a:lnSpc>
              <a:buNone/>
            </a:pPr>
            <a:r>
              <a:rPr lang="en-US" sz="1100" dirty="0">
                <a:solidFill>
                  <a:srgbClr val="CFD0D8"/>
                </a:solidFill>
                <a:latin typeface="Instrument Sans Medium" pitchFamily="34" charset="0"/>
                <a:ea typeface="Instrument Sans Medium" pitchFamily="34" charset="-122"/>
                <a:cs typeface="Instrument Sans Medium" pitchFamily="34" charset="-120"/>
              </a:rPr>
              <a:t>Model Optimization</a:t>
            </a:r>
            <a:endParaRPr lang="en-US" sz="1100" dirty="0"/>
          </a:p>
        </p:txBody>
      </p:sp>
      <p:sp>
        <p:nvSpPr>
          <p:cNvPr id="16" name="Text 9"/>
          <p:cNvSpPr/>
          <p:nvPr/>
        </p:nvSpPr>
        <p:spPr>
          <a:xfrm>
            <a:off x="1778913" y="6001107"/>
            <a:ext cx="11808381" cy="226457"/>
          </a:xfrm>
          <a:prstGeom prst="rect">
            <a:avLst/>
          </a:prstGeom>
          <a:noFill/>
          <a:ln/>
        </p:spPr>
        <p:txBody>
          <a:bodyPr wrap="none" lIns="0" tIns="0" rIns="0" bIns="0" rtlCol="0" anchor="t"/>
          <a:lstStyle/>
          <a:p>
            <a:pPr marL="0" indent="0" algn="l">
              <a:lnSpc>
                <a:spcPts val="1750"/>
              </a:lnSpc>
              <a:buNone/>
            </a:pPr>
            <a:r>
              <a:rPr lang="en-US" sz="1100" b="1" dirty="0">
                <a:solidFill>
                  <a:srgbClr val="CFD0D8"/>
                </a:solidFill>
                <a:latin typeface="Instrument Sans Medium" pitchFamily="34" charset="0"/>
                <a:ea typeface="Instrument Sans Medium" pitchFamily="34" charset="-122"/>
                <a:cs typeface="Instrument Sans Medium" pitchFamily="34" charset="-120"/>
              </a:rPr>
              <a:t>HyperParameters:</a:t>
            </a:r>
            <a:endParaRPr lang="en-US" sz="1100" dirty="0"/>
          </a:p>
        </p:txBody>
      </p:sp>
      <p:sp>
        <p:nvSpPr>
          <p:cNvPr id="17" name="Text 10"/>
          <p:cNvSpPr/>
          <p:nvPr/>
        </p:nvSpPr>
        <p:spPr>
          <a:xfrm>
            <a:off x="1778913" y="6295430"/>
            <a:ext cx="11808381" cy="241697"/>
          </a:xfrm>
          <a:prstGeom prst="rect">
            <a:avLst/>
          </a:prstGeom>
          <a:noFill/>
          <a:ln/>
        </p:spPr>
        <p:txBody>
          <a:bodyPr wrap="none" lIns="0" tIns="0" rIns="0" bIns="0" rtlCol="0" anchor="t"/>
          <a:lstStyle/>
          <a:p>
            <a:pPr marL="342900" indent="-342900">
              <a:lnSpc>
                <a:spcPts val="1400"/>
              </a:lnSpc>
              <a:buSzPct val="100000"/>
              <a:buChar char="•"/>
            </a:pPr>
            <a:r>
              <a:rPr lang="en-US" sz="850" dirty="0">
                <a:solidFill>
                  <a:srgbClr val="CFD0D8"/>
                </a:solidFill>
                <a:highlight>
                  <a:srgbClr val="252528"/>
                </a:highlight>
                <a:latin typeface="Consolas" pitchFamily="34" charset="0"/>
                <a:ea typeface="Consolas" pitchFamily="34" charset="-122"/>
                <a:cs typeface="Consolas" pitchFamily="34" charset="-120"/>
              </a:rPr>
              <a:t>n_estimators=100</a:t>
            </a:r>
            <a:r>
              <a:rPr lang="en-US" sz="850" dirty="0">
                <a:solidFill>
                  <a:srgbClr val="CFD0D8"/>
                </a:solidFill>
                <a:latin typeface="Instrument Sans Medium" pitchFamily="34" charset="0"/>
                <a:ea typeface="Instrument Sans Medium" pitchFamily="34" charset="-122"/>
                <a:cs typeface="Instrument Sans Medium" pitchFamily="34" charset="-120"/>
              </a:rPr>
              <a:t>: Number of decision trees in the forest</a:t>
            </a:r>
            <a:endParaRPr lang="en-US" sz="850" dirty="0"/>
          </a:p>
        </p:txBody>
      </p:sp>
      <p:sp>
        <p:nvSpPr>
          <p:cNvPr id="18" name="Text 11"/>
          <p:cNvSpPr/>
          <p:nvPr/>
        </p:nvSpPr>
        <p:spPr>
          <a:xfrm>
            <a:off x="1778913" y="6576655"/>
            <a:ext cx="11808381" cy="241697"/>
          </a:xfrm>
          <a:prstGeom prst="rect">
            <a:avLst/>
          </a:prstGeom>
          <a:noFill/>
          <a:ln/>
        </p:spPr>
        <p:txBody>
          <a:bodyPr wrap="none" lIns="0" tIns="0" rIns="0" bIns="0" rtlCol="0" anchor="t"/>
          <a:lstStyle/>
          <a:p>
            <a:pPr marL="342900" indent="-342900">
              <a:lnSpc>
                <a:spcPts val="1400"/>
              </a:lnSpc>
              <a:buSzPct val="100000"/>
              <a:buChar char="•"/>
            </a:pPr>
            <a:r>
              <a:rPr lang="en-US" sz="850" dirty="0">
                <a:solidFill>
                  <a:srgbClr val="CFD0D8"/>
                </a:solidFill>
                <a:highlight>
                  <a:srgbClr val="252528"/>
                </a:highlight>
                <a:latin typeface="Consolas" pitchFamily="34" charset="0"/>
                <a:ea typeface="Consolas" pitchFamily="34" charset="-122"/>
                <a:cs typeface="Consolas" pitchFamily="34" charset="-120"/>
              </a:rPr>
              <a:t>random_state=42</a:t>
            </a:r>
            <a:r>
              <a:rPr lang="en-US" sz="850" dirty="0">
                <a:solidFill>
                  <a:srgbClr val="CFD0D8"/>
                </a:solidFill>
                <a:latin typeface="Instrument Sans Medium" pitchFamily="34" charset="0"/>
                <a:ea typeface="Instrument Sans Medium" pitchFamily="34" charset="-122"/>
                <a:cs typeface="Instrument Sans Medium" pitchFamily="34" charset="-120"/>
              </a:rPr>
              <a:t>: Ensures reproducibility of results</a:t>
            </a:r>
            <a:endParaRPr lang="en-US" sz="850" dirty="0"/>
          </a:p>
        </p:txBody>
      </p:sp>
      <p:sp>
        <p:nvSpPr>
          <p:cNvPr id="19" name="Text 12"/>
          <p:cNvSpPr/>
          <p:nvPr/>
        </p:nvSpPr>
        <p:spPr>
          <a:xfrm>
            <a:off x="1043107" y="7058739"/>
            <a:ext cx="12544187" cy="181094"/>
          </a:xfrm>
          <a:prstGeom prst="rect">
            <a:avLst/>
          </a:prstGeom>
          <a:noFill/>
          <a:ln/>
        </p:spPr>
        <p:txBody>
          <a:bodyPr wrap="none" lIns="0" tIns="0" rIns="0" bIns="0" rtlCol="0" anchor="t"/>
          <a:lstStyle/>
          <a:p>
            <a:pPr marL="0" indent="0">
              <a:lnSpc>
                <a:spcPts val="1400"/>
              </a:lnSpc>
              <a:buNone/>
            </a:pPr>
            <a:endParaRPr lang="en-US" sz="850" dirty="0"/>
          </a:p>
        </p:txBody>
      </p:sp>
      <p:sp>
        <p:nvSpPr>
          <p:cNvPr id="20" name="Text 13"/>
          <p:cNvSpPr/>
          <p:nvPr/>
        </p:nvSpPr>
        <p:spPr>
          <a:xfrm>
            <a:off x="1043107" y="7367111"/>
            <a:ext cx="12544187" cy="181094"/>
          </a:xfrm>
          <a:prstGeom prst="rect">
            <a:avLst/>
          </a:prstGeom>
          <a:noFill/>
          <a:ln/>
        </p:spPr>
        <p:txBody>
          <a:bodyPr wrap="none" lIns="0" tIns="0" rIns="0" bIns="0" rtlCol="0" anchor="t"/>
          <a:lstStyle/>
          <a:p>
            <a:pPr marL="0" indent="0">
              <a:lnSpc>
                <a:spcPts val="1400"/>
              </a:lnSpc>
              <a:buNone/>
            </a:pPr>
            <a:endParaRPr lang="en-US" sz="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900</Words>
  <Application>Microsoft Office PowerPoint</Application>
  <PresentationFormat>Custom</PresentationFormat>
  <Paragraphs>153</Paragraphs>
  <Slides>23</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Consolas</vt:lpstr>
      <vt:lpstr>Instrument Sans Semi Bold</vt:lpstr>
      <vt:lpstr>Arial</vt:lpstr>
      <vt:lpstr>Instrument Sans Medium</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عبدالعزيز الشهري</cp:lastModifiedBy>
  <cp:revision>2</cp:revision>
  <dcterms:created xsi:type="dcterms:W3CDTF">2025-03-01T19:49:27Z</dcterms:created>
  <dcterms:modified xsi:type="dcterms:W3CDTF">2025-03-01T20:02:42Z</dcterms:modified>
</cp:coreProperties>
</file>